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4903" r:id="rId1"/>
  </p:sldMasterIdLst>
  <p:notesMasterIdLst>
    <p:notesMasterId r:id="rId18"/>
  </p:notesMasterIdLst>
  <p:sldIdLst>
    <p:sldId id="338" r:id="rId2"/>
    <p:sldId id="257" r:id="rId3"/>
    <p:sldId id="258" r:id="rId4"/>
    <p:sldId id="322" r:id="rId5"/>
    <p:sldId id="339" r:id="rId6"/>
    <p:sldId id="283" r:id="rId7"/>
    <p:sldId id="323" r:id="rId8"/>
    <p:sldId id="340" r:id="rId9"/>
    <p:sldId id="342" r:id="rId10"/>
    <p:sldId id="336" r:id="rId11"/>
    <p:sldId id="344" r:id="rId12"/>
    <p:sldId id="328" r:id="rId13"/>
    <p:sldId id="329" r:id="rId14"/>
    <p:sldId id="330" r:id="rId15"/>
    <p:sldId id="331" r:id="rId16"/>
    <p:sldId id="343" r:id="rId17"/>
  </p:sldIdLst>
  <p:sldSz cx="9144000" cy="6858000" type="screen4x3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CCFFFF"/>
    <a:srgbClr val="CCCCFF"/>
    <a:srgbClr val="99FFCC"/>
    <a:srgbClr val="33CC33"/>
    <a:srgbClr val="663300"/>
    <a:srgbClr val="0033CC"/>
    <a:srgbClr val="0000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  <p:ext uri="smNativeData">
      <pr:smAppRevision xmlns="" xmlns:p14="http://schemas.microsoft.com/office/powerpoint/2010/main" xmlns:pr="smNativeData" dt="1621402047" val="982" revOS="4"/>
      <pr:smFileRevision xmlns="" xmlns:p14="http://schemas.microsoft.com/office/powerpoint/2010/main" xmlns:pr="smNativeData" dt="1621402047" val="101"/>
      <pr:guideOptions xmlns="" xmlns:p14="http://schemas.microsoft.com/office/powerpoint/2010/main" xmlns:pr="smNativeData" dt="1621402047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1954" autoAdjust="0"/>
  </p:normalViewPr>
  <p:slideViewPr>
    <p:cSldViewPr>
      <p:cViewPr>
        <p:scale>
          <a:sx n="98" d="100"/>
          <a:sy n="98" d="100"/>
        </p:scale>
        <p:origin x="-2004" y="-498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>
        <p:scale>
          <a:sx n="76" d="100"/>
          <a:sy n="76" d="100"/>
        </p:scale>
        <p:origin x="2036" y="209"/>
      </p:cViewPr>
      <p:guideLst/>
    </p:cSldViewPr>
  </p:notesViewPr>
  <p:gridSpacing cx="73477438" cy="734774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6Gk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EgSAADQAgAAEAAAACYAAAAIAAAAv58AAAAAAAA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ru-RU" sz="12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6Gk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AAAAAC4qAADQAgAAEAAAACYAAAAIAAAAv58AAAAAAAA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ru-RU" sz="12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1575FC-B2D2-4083-9CAD-44D63BE36A11}" type="datetime1">
              <a:rPr/>
              <a:pPr>
                <a:defRPr lang="ru-RU"/>
              </a:pPr>
              <a:t>21.10.2021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6GkYB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vx8AAP8f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5" name="Заметки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6GkY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x8AAP8fAAA=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6GkY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bjUAAEgSAAA+OAAAEAAAACYAAAAIAAAAv58AAP8fAAA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12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6GkY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EAAAACYAAAAIAAAAv58AAP8fAAA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ru-RU" sz="12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151D02-4CD2-40EB-9CAD-BABE53E36AEF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170699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EACFBB-F5D2-BF39-9C52-036C811C6A56}" type="datetime1">
              <a:rPr lang="ru-RU" smtClean="0"/>
              <a:pPr>
                <a:defRPr lang="ru-RU"/>
              </a:pPr>
              <a:t>04.08.2022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r>
              <a:rPr lang="en-US" smtClean="0"/>
              <a:t>ullamcorper suscipit lobortis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EADFEA-A4D2-BF29-9C52-527C911C6A07}" type="slidenum">
              <a:rPr lang="ru-RU" smtClean="0"/>
              <a:pPr>
                <a:defRPr lang="ru-RU"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EA928A-C4D2-BF64-9C52-3231DC1C6A67}" type="datetime1">
              <a:rPr lang="ru-RU" smtClean="0"/>
              <a:pPr>
                <a:defRPr lang="ru-RU"/>
              </a:pPr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r>
              <a:rPr lang="en-US" smtClean="0"/>
              <a:t>{Fußzeile}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EAC069-27D2-BF36-9C52-D1638E1C6A84}" type="slidenum">
              <a:rPr lang="ru-RU" smtClean="0"/>
              <a:pPr>
                <a:defRPr lang="ru-RU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EAEEA4-EAD2-BF18-9C52-1C4DA01C6A49}" type="datetime1">
              <a:rPr lang="ru-RU" smtClean="0"/>
              <a:pPr>
                <a:defRPr lang="ru-RU"/>
              </a:pPr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r>
              <a:rPr lang="en-US" smtClean="0"/>
              <a:t>{Fußzeile}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EAC16E-20D2-BF37-9C52-D6628F1C6A83}" type="slidenum">
              <a:rPr lang="ru-RU" smtClean="0"/>
              <a:pPr>
                <a:defRPr lang="ru-RU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6GkYB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DQAgAAsAEAAHA1AAC4CAAAEAAAACYAAAAIAAAAAQAAAAAA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pPr>
              <a:defRPr lang="ru-RU"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6GkYB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DQAgAA2AkAAHA1AACwJQAAEAAAACYAAAAIAAAAAQAAAAAAAAA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>
              <a:defRPr lang="ru-RU"/>
            </a:pPr>
            <a:r>
              <a:t>Щелкните для редактирования основных стилей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6GkY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BQ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DQAgAAGycAAPAPAABZKQAAEAAAACYAAAAIAAAAAQAAAAAAAAA="/>
              </a:ext>
            </a:extLst>
          </p:cNvSpPr>
          <p:nvPr>
            <p:ph type="dt" sz="quarter" idx="10"/>
          </p:nvPr>
        </p:nvSpPr>
        <p:spPr>
          <a:xfrm>
            <a:off x="457200" y="6356985"/>
            <a:ext cx="2133600" cy="364490"/>
          </a:xfrm>
        </p:spPr>
        <p:txBody>
          <a:bodyPr/>
          <a:lstStyle/>
          <a:p>
            <a:pPr>
              <a:defRPr lang="ru-RU"/>
            </a:pPr>
            <a:fld id="{3FEAC296-D8D2-BF34-9C52-2E618C1C6A7B}" type="datetime1">
              <a:rPr/>
              <a:pPr>
                <a:defRPr lang="ru-RU"/>
              </a:pPr>
              <a:t>21.10.2021</a:t>
            </a:fld>
            <a:endParaRPr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6GkY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BQ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A4EwAAGycAAAglAABZKQAAEAAAACYAAAAIAAAAAQAAAAAAAAA="/>
              </a:ext>
            </a:extLst>
          </p:cNvSpPr>
          <p:nvPr>
            <p:ph type="ftr" sz="quarter" idx="11"/>
          </p:nvPr>
        </p:nvSpPr>
        <p:spPr>
          <a:xfrm>
            <a:off x="3124200" y="6356985"/>
            <a:ext cx="2895600" cy="364490"/>
          </a:xfrm>
        </p:spPr>
        <p:txBody>
          <a:bodyPr/>
          <a:lstStyle/>
          <a:p>
            <a:pPr>
              <a:defRPr lang="ru-RU"/>
            </a:pPr>
            <a:r>
              <a:t>{Fußzeile}</a:t>
            </a: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6GkY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BQKAAAGycAAHA1AABZKQAAEAAAACYAAAAIAAAAAQAAAAAAAAA="/>
              </a:ext>
            </a:extLst>
          </p:cNvSpPr>
          <p:nvPr>
            <p:ph type="sldNum" sz="quarter" idx="12"/>
          </p:nvPr>
        </p:nvSpPr>
        <p:spPr>
          <a:xfrm>
            <a:off x="6553200" y="6356985"/>
            <a:ext cx="2133600" cy="364490"/>
          </a:xfrm>
        </p:spPr>
        <p:txBody>
          <a:bodyPr/>
          <a:lstStyle/>
          <a:p>
            <a:pPr>
              <a:defRPr lang="ru-RU"/>
            </a:pPr>
            <a:fld id="{3FEA82E0-AED2-BF74-9C52-5821CC1C6A0D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EACFBB-F5D2-BF39-9C52-036C811C6A56}" type="datetime1">
              <a:rPr lang="ru-RU" smtClean="0"/>
              <a:pPr>
                <a:defRPr lang="ru-RU"/>
              </a:pPr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r>
              <a:rPr lang="en-US" smtClean="0"/>
              <a:t>ullamcorper suscipit lobortis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EADFEA-A4D2-BF29-9C52-527C911C6A07}" type="slidenum">
              <a:rPr lang="ru-RU" smtClean="0"/>
              <a:pPr>
                <a:defRPr lang="ru-RU"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EA9DA1-EFD2-BF6B-9C52-193ED31C6A4C}" type="datetime1">
              <a:rPr lang="ru-RU" smtClean="0"/>
              <a:pPr>
                <a:defRPr lang="ru-RU"/>
              </a:pPr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r>
              <a:rPr lang="en-US" smtClean="0"/>
              <a:t>{Fußzeile}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EABE43-0DD2-BF48-9C52-FB1DF01C6AAE}" type="slidenum">
              <a:rPr lang="ru-RU" smtClean="0"/>
              <a:pPr>
                <a:defRPr lang="ru-RU"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EACFBB-F5D2-BF39-9C52-036C811C6A56}" type="datetime1">
              <a:rPr lang="ru-RU" smtClean="0"/>
              <a:pPr>
                <a:defRPr lang="ru-RU"/>
              </a:pPr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r>
              <a:rPr lang="en-US" smtClean="0"/>
              <a:t>ullamcorper suscipit lobortis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EADFEA-A4D2-BF29-9C52-527C911C6A07}" type="slidenum">
              <a:rPr lang="ru-RU" smtClean="0"/>
              <a:pPr>
                <a:defRPr lang="ru-RU"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EA8752-1CD2-BF71-9C52-EA24C91C6ABF}" type="datetime1">
              <a:rPr lang="ru-RU" smtClean="0"/>
              <a:pPr>
                <a:defRPr lang="ru-RU"/>
              </a:pPr>
              <a:t>04.08.2022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r>
              <a:rPr lang="en-US" smtClean="0"/>
              <a:t>{Fußzeile}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EAA3E1-AFD2-BF55-9C52-5900ED1C6A0C}" type="slidenum">
              <a:rPr lang="ru-RU" smtClean="0"/>
              <a:pPr>
                <a:defRPr lang="ru-RU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EA98EF-A1D2-BF6E-9C52-573BD61C6A02}" type="datetime1">
              <a:rPr lang="ru-RU" smtClean="0"/>
              <a:pPr>
                <a:defRPr lang="ru-RU"/>
              </a:pPr>
              <a:t>04.08.2022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r>
              <a:rPr lang="en-US" smtClean="0"/>
              <a:t>{Fußzeile}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EAC613-5DD2-BF30-9C52-AB65881C6AFE}" type="slidenum">
              <a:rPr lang="ru-RU" smtClean="0"/>
              <a:pPr>
                <a:defRPr lang="ru-RU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EACFBB-F5D2-BF39-9C52-036C811C6A56}" type="datetime1">
              <a:rPr lang="ru-RU" smtClean="0"/>
              <a:pPr>
                <a:defRPr lang="ru-RU"/>
              </a:pPr>
              <a:t>04.08.2022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r>
              <a:rPr lang="en-US" smtClean="0"/>
              <a:t>ullamcorper suscipit lobortis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EADFEA-A4D2-BF29-9C52-527C911C6A07}" type="slidenum">
              <a:rPr lang="ru-RU" smtClean="0"/>
              <a:pPr>
                <a:defRPr lang="ru-RU"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EAC0C8-86D2-BF36-9C52-70638E1C6A25}" type="datetime1">
              <a:rPr lang="ru-RU" smtClean="0"/>
              <a:pPr>
                <a:defRPr lang="ru-RU"/>
              </a:pPr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r>
              <a:rPr lang="en-US" smtClean="0"/>
              <a:t>{Fußzeile}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EADB5A-14D2-BF2D-9C52-E278951C6AB7}" type="slidenum">
              <a:rPr lang="ru-RU" smtClean="0"/>
              <a:pPr>
                <a:defRPr lang="ru-RU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EAEE5D-13D2-BF18-9C52-E54DA01C6AB0}" type="datetime1">
              <a:rPr lang="ru-RU" smtClean="0"/>
              <a:pPr>
                <a:defRPr lang="ru-RU"/>
              </a:pPr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r>
              <a:rPr lang="en-US" smtClean="0"/>
              <a:t>{Fußzeile}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 lang="ru-RU"/>
            </a:pPr>
            <a:fld id="{3FEA91D0-9ED2-BF67-9C52-6832DF1C6A3D}" type="slidenum">
              <a:rPr lang="ru-RU" smtClean="0"/>
              <a:pPr>
                <a:defRPr lang="ru-RU"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 lang="ru-RU"/>
            </a:pPr>
            <a:fld id="{3FEADB6E-20D2-BF2D-9C52-D678951C6A83}" type="datetime1">
              <a:rPr lang="ru-RU" smtClean="0"/>
              <a:pPr>
                <a:defRPr lang="ru-RU"/>
              </a:pPr>
              <a:t>04.08.2022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 lang="ru-RU"/>
            </a:pPr>
            <a:r>
              <a:rPr lang="en-US" smtClean="0"/>
              <a:t>ullamcorper suscipit lobortis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 lang="ru-RU"/>
            </a:pPr>
            <a:fld id="{3FEAB4DE-90D2-BF42-9C52-6617FA1C6A33}" type="slidenum">
              <a:rPr lang="ru-RU" smtClean="0"/>
              <a:pPr>
                <a:defRPr lang="ru-RU"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  <p:sldLayoutId id="2147484915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горитаОВ\Desktop\Рисунок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4571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9124" y="714356"/>
            <a:ext cx="45005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3200" b="1" kern="10" smtClean="0">
                <a:ln w="9525">
                  <a:solidFill>
                    <a:srgbClr val="217335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образование </a:t>
            </a:r>
          </a:p>
          <a:p>
            <a:pPr algn="ctr"/>
            <a:r>
              <a:rPr sz="3200" b="1" kern="10" smtClean="0">
                <a:ln w="9525">
                  <a:solidFill>
                    <a:srgbClr val="217335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поселение Унъюган</a:t>
            </a:r>
            <a:endParaRPr sz="3200" b="1" kern="10" dirty="0" smtClean="0">
              <a:ln w="9525">
                <a:solidFill>
                  <a:srgbClr val="217335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429264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/>
            </a:pPr>
            <a:endParaRPr sz="3200" b="1" dirty="0">
              <a:solidFill>
                <a:srgbClr val="99FFCC"/>
              </a:solidFill>
              <a:latin typeface="Times New Roman" pitchFamily="1" charset="0"/>
              <a:cs typeface="Times New Roman" pitchFamily="1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3000372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4800" b="1" kern="10" smtClean="0">
                <a:ln w="9525">
                  <a:solidFill>
                    <a:srgbClr val="217335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endParaRPr sz="4800" b="1" kern="10" dirty="0" smtClean="0">
              <a:ln w="9525">
                <a:solidFill>
                  <a:srgbClr val="217335"/>
                </a:solidFill>
                <a:round/>
                <a:headEnd/>
                <a:tailEnd/>
              </a:ln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5429264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/>
            </a:pPr>
            <a:r>
              <a:rPr b="1" smtClean="0">
                <a:solidFill>
                  <a:srgbClr val="0000FF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Исполнение бюджета  муниципального образования </a:t>
            </a:r>
          </a:p>
          <a:p>
            <a:pPr algn="ctr">
              <a:defRPr lang="ru-RU"/>
            </a:pPr>
            <a:r>
              <a:rPr b="1" smtClean="0">
                <a:solidFill>
                  <a:srgbClr val="0000FF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сельское поселение Унъюган                         за 1 полугодие 2022 года</a:t>
            </a:r>
            <a:endParaRPr dirty="0">
              <a:solidFill>
                <a:srgbClr val="0000FF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68073" cy="1142983"/>
          </a:xfrm>
        </p:spPr>
        <p:txBody>
          <a:bodyPr>
            <a:normAutofit/>
          </a:bodyPr>
          <a:lstStyle/>
          <a:p>
            <a:pPr algn="ctr"/>
            <a:r>
              <a:rPr sz="2500" b="1" i="1" dirty="0" err="1" smtClean="0">
                <a:solidFill>
                  <a:srgbClr val="FFFF00"/>
                </a:solidFill>
                <a:latin typeface="Times New Roman" pitchFamily="1" charset="0"/>
                <a:cs typeface="Times New Roman" pitchFamily="1" charset="0"/>
              </a:rPr>
              <a:t>Исполнение</a:t>
            </a:r>
            <a:r>
              <a:rPr sz="2500" b="1" i="1" dirty="0" smtClean="0">
                <a:solidFill>
                  <a:srgbClr val="FFFF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FFFF00"/>
                </a:solidFill>
                <a:latin typeface="Times New Roman" pitchFamily="1" charset="0"/>
                <a:cs typeface="Times New Roman" pitchFamily="1" charset="0"/>
              </a:rPr>
              <a:t>бюджета</a:t>
            </a:r>
            <a:r>
              <a:rPr sz="2500" b="1" i="1" dirty="0" smtClean="0">
                <a:solidFill>
                  <a:srgbClr val="FFFF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FFFF00"/>
                </a:solidFill>
                <a:latin typeface="Times New Roman" pitchFamily="1" charset="0"/>
                <a:cs typeface="Times New Roman" pitchFamily="1" charset="0"/>
              </a:rPr>
              <a:t>за</a:t>
            </a:r>
            <a:r>
              <a:rPr sz="2500" b="1" i="1" dirty="0" smtClean="0">
                <a:solidFill>
                  <a:srgbClr val="FFFF00"/>
                </a:solidFill>
                <a:latin typeface="Times New Roman" pitchFamily="1" charset="0"/>
                <a:cs typeface="Times New Roman" pitchFamily="1" charset="0"/>
              </a:rPr>
              <a:t> 1 </a:t>
            </a:r>
            <a:r>
              <a:rPr sz="2500" b="1" i="1" dirty="0" err="1" smtClean="0">
                <a:solidFill>
                  <a:srgbClr val="FFFF00"/>
                </a:solidFill>
                <a:latin typeface="Times New Roman" pitchFamily="1" charset="0"/>
                <a:cs typeface="Times New Roman" pitchFamily="1" charset="0"/>
              </a:rPr>
              <a:t>полугодие</a:t>
            </a:r>
            <a:r>
              <a:rPr sz="2500" b="1" i="1" dirty="0" smtClean="0">
                <a:solidFill>
                  <a:srgbClr val="FFFF00"/>
                </a:solidFill>
                <a:latin typeface="Times New Roman" pitchFamily="1" charset="0"/>
                <a:cs typeface="Times New Roman" pitchFamily="1" charset="0"/>
              </a:rPr>
              <a:t> 2022 </a:t>
            </a:r>
            <a:r>
              <a:rPr sz="2500" b="1" i="1" dirty="0" err="1" smtClean="0">
                <a:solidFill>
                  <a:srgbClr val="FFFF00"/>
                </a:solidFill>
                <a:latin typeface="Times New Roman" pitchFamily="1" charset="0"/>
                <a:cs typeface="Times New Roman" pitchFamily="1" charset="0"/>
              </a:rPr>
              <a:t>года</a:t>
            </a:r>
            <a:r>
              <a:rPr sz="2500" b="1" i="1" dirty="0" smtClean="0">
                <a:solidFill>
                  <a:srgbClr val="FFFF00"/>
                </a:solidFill>
                <a:latin typeface="Times New Roman" pitchFamily="1" charset="0"/>
                <a:cs typeface="Times New Roman" pitchFamily="1" charset="0"/>
              </a:rPr>
              <a:t>                         в </a:t>
            </a:r>
            <a:r>
              <a:rPr sz="2500" b="1" i="1" dirty="0" err="1" smtClean="0">
                <a:solidFill>
                  <a:srgbClr val="FFFF00"/>
                </a:solidFill>
                <a:latin typeface="Times New Roman" pitchFamily="1" charset="0"/>
                <a:cs typeface="Times New Roman" pitchFamily="1" charset="0"/>
              </a:rPr>
              <a:t>разрезе</a:t>
            </a:r>
            <a:r>
              <a:rPr sz="2500" b="1" i="1" dirty="0" smtClean="0">
                <a:solidFill>
                  <a:srgbClr val="FFFF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FFFF00"/>
                </a:solidFill>
                <a:latin typeface="Times New Roman" pitchFamily="1" charset="0"/>
                <a:cs typeface="Times New Roman" pitchFamily="1" charset="0"/>
              </a:rPr>
              <a:t>функциональной</a:t>
            </a:r>
            <a:r>
              <a:rPr sz="2500" b="1" i="1" dirty="0" smtClean="0">
                <a:solidFill>
                  <a:srgbClr val="FFFF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FFFF00"/>
                </a:solidFill>
                <a:latin typeface="Times New Roman" pitchFamily="1" charset="0"/>
                <a:cs typeface="Times New Roman" pitchFamily="1" charset="0"/>
              </a:rPr>
              <a:t>классификации</a:t>
            </a:r>
            <a:r>
              <a:rPr sz="2500" b="1" i="1" dirty="0" smtClean="0">
                <a:solidFill>
                  <a:srgbClr val="FFFF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FFFF00"/>
                </a:solidFill>
                <a:latin typeface="Times New Roman" pitchFamily="1" charset="0"/>
                <a:cs typeface="Times New Roman" pitchFamily="1" charset="0"/>
              </a:rPr>
              <a:t>расходов</a:t>
            </a:r>
            <a:endParaRPr lang="ru-RU" sz="2500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>
            <a:extLst>
              <a:ext uri="smNativeData">
                <pr:smNativeData xmlns="" xmlns:p14="http://schemas.microsoft.com/office/powerpoint/2010/main" xmlns:pr="smNativeData" val="SMDATA_13_v6GkYBMAAAAlAAAAZgAAAA0AAAAAkAAAAEgAAACQAAAASAAAAAAAAAABAAAAAAAAAAEAAABQAAAAAAAAAAAA8D8AAAAAAADwPwAAAAAAAOA/AAAAAAAA4D8AAAAAAADgPwAAAAAAAOA/AAAAAAAA4D8AAAAAAADgPwAAAAAAAOA/AAAAAAAA4D8CAAAAjAAAAAEAAAAGAAAA3vzuAIv6yAAAAAAAAAAAAAAAAAAAAAAAAAAAAAAAAAAAAAAAeAAAAAEAAABAAAAAnP///5z///8AAAAAAAAAAAEAAAAyAAAAuvrc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FkFBwAMAAAAEAAAAAAAAAAAAAAAAAAAAAAAAAAeAAAAaAAAAAEAAAAAAAAAAAAAAAAAAAAAAAAAECcAABAnAAAAAAAAAAAAAAAAAAAAAAAAAAAAAAAAAAAAAAAAAAAAAGQAAAAAAAAAwMD/AAAAAAAAAAAAAAAAAAAAAABkAAAAAAAAAH9/fwAKAAAAHwAAAFQAAADe/O4Ai/rIALr63AAAAAAAAAAAAAAAAAAAAAAAAAAAAAAAAAAAAAAAAAAAAn9/fwAAAAACy8vLAMDA/wB/f38AAAAAAAAAAAAAAAAAAAAAAAAAAAAhAAAAGAAAABQAAACMCgAAtgUAAJUuAACrCQAAEAAAACYAAAAIAAAA//////////8="/>
              </a:ext>
            </a:extLst>
          </p:cNvSpPr>
          <p:nvPr/>
        </p:nvSpPr>
        <p:spPr>
          <a:xfrm>
            <a:off x="2928926" y="1285860"/>
            <a:ext cx="4872050" cy="928694"/>
          </a:xfrm>
          <a:prstGeom prst="ellipse">
            <a:avLst/>
          </a:prstGeom>
          <a:solidFill>
            <a:srgbClr val="CC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Национальная экономика</a:t>
            </a: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6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исполнение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5 651,6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</a:t>
            </a:r>
            <a:r>
              <a:rPr lang="ru-RU" sz="16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. рублей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(48,2%)</a:t>
            </a:r>
            <a:endParaRPr lang="ru-RU" sz="1600" dirty="0">
              <a:solidFill>
                <a:srgbClr val="0000FF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sp>
        <p:nvSpPr>
          <p:cNvPr id="5" name="Блок-схема: альтернативный процесс 4"/>
          <p:cNvSpPr>
            <a:extLst>
              <a:ext uri="smNativeData">
                <pr:smNativeData xmlns="" xmlns:p14="http://schemas.microsoft.com/office/powerpoint/2010/main" xmlns:pr="smNativeData" val="SMDATA_13_v6GkYBMAAAAlAAAALQEAAA0AAAAAkAAAAEgAAACQAAAASAAAAAAAAAABAAAAAAAAAAEAAABQAAAAAAAAAAAA4D8AAAAAAADgPwAAAAAAAOA/AAAAAAAA4D8AAAAAAADgPwAAAAAAAOA/AAAAAAAA4D8AAAAAAADgPwAAAAAAAOA/AAAAAAAA4D8CAAAAjAAAAAEAAAAGAAAA3vzuAIv6yAAAAAAAAAAAAAAAAAAAAAAAAAAAAAAAAAAAAAAAeAAAAAEAAABAAAAAnP///5z///8AAAAAAAAAAAEAAAAyAAAAuvrc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AAAAAMAAAAEAAAAAAAAAAAAAAAAAAAAAAAAAAeAAAAaAAAAAEAAAAAAAAAAAAAAAAAAAAAAAAAECcAABAnAAAAAAAAAAAAAAAAAAAAAAAAAAAAAAAAAAAAAAAAAAAAAGQAAAAAAAAAwMD/AAAAAAAAAAAAAAAAAAAAAABkAAAAAAAAAH9/fwAKAAAAHwAAAFQAAADe/O4Ai/rIALr63AAAAAAAAAAAAAAAAAAAAAAAAAAAAAAAAAAAAAAAAAAAAn9/fwAAAAACy8vLAMDA/wB/f38AAAAAAAAAAAAAAAAAAAAAAAAAAAAhAAAAGAAAABQAAADlAAAA+xgAABQOAABPKQAAEAAAACYAAAAIAAAA//////////8="/>
              </a:ext>
            </a:extLst>
          </p:cNvSpPr>
          <p:nvPr/>
        </p:nvSpPr>
        <p:spPr>
          <a:xfrm>
            <a:off x="145415" y="4060825"/>
            <a:ext cx="2143125" cy="2654300"/>
          </a:xfrm>
          <a:prstGeom prst="flowChartAlternateProcess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b="1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Общеэкономические вопросы </a:t>
            </a: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Расходы на реализацию мероприятий по содействию трудоустройства граждан,</a:t>
            </a: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исполнение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1 361,2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 </a:t>
            </a: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тыс.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рублей (100,0%), </a:t>
            </a: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в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т.ч.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496,2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 </a:t>
            </a: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. рублей </a:t>
            </a: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средства окружного бюджета,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865,0 тыс.рублей </a:t>
            </a: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доля средств местного бюджета (трудоустроено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28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человек)</a:t>
            </a:r>
            <a:endParaRPr lang="ru-RU" sz="1200" dirty="0">
              <a:solidFill>
                <a:srgbClr val="0000FF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sp>
        <p:nvSpPr>
          <p:cNvPr id="6" name="Блок-схема: альтернативный процесс 15"/>
          <p:cNvSpPr>
            <a:extLst>
              <a:ext uri="smNativeData">
                <pr:smNativeData xmlns="" xmlns:p14="http://schemas.microsoft.com/office/powerpoint/2010/main" xmlns:pr="smNativeData" val="SMDATA_13_v6GkYBMAAAAlAAAALQEAAA0AAAAAkAAAAEgAAACQAAAASAAAAAAAAAABAAAAAAAAAAEAAABQAAAAAAAAAAAA4D8AAAAAAADgPwAAAAAAAOA/AAAAAAAA4D8AAAAAAADgPwAAAAAAAOA/AAAAAAAA4D8AAAAAAADgPwAAAAAAAOA/AAAAAAAA4D8CAAAAjAAAAAEAAAAGAAAA3vzuAIv6yAAAAAAAAAAAAAAAAAAAAAAAAAAAAAAAAAAAAAAAeAAAAAEAAABAAAAAnP///5z///8AAAAAAAAAAAEAAAAyAAAAuvrc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AAAAAMAAAAEAAAAAAAAAAAAAAAAAAAAAAAAAAeAAAAaAAAAAEAAAAAAAAAAAAAAAAAAAAAAAAAECcAABAnAAAAAAAAAAAAAAAAAAAAAAAAAAAAAAAAAAAAAAAAAAAAAGQAAAAAAAAAwMD/AAAAAAAAAAAAAAAAAAAAAABkAAAAAAAAAH9/fwAKAAAAHwAAAFQAAADe/O4Ai/rIALr63AAAAAAAAAAAAAAAAAAAAAAAAAAAAAAAAAAAAAAAAAAAAn9/fwAAAAACy8vLAMDA/wB/f38AAAAAAAAAAAAAAAAAAAAAAAAAAAAhAAAAGAAAABQAAAA1EAAA2xYAAD4bAAANHQAAEAAAACYAAAAIAAAA//////////8="/>
              </a:ext>
            </a:extLst>
          </p:cNvSpPr>
          <p:nvPr/>
        </p:nvSpPr>
        <p:spPr>
          <a:xfrm>
            <a:off x="2428860" y="5429264"/>
            <a:ext cx="1714513" cy="1285884"/>
          </a:xfrm>
          <a:prstGeom prst="flowChartAlternateProcess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b="1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Транспорт </a:t>
            </a:r>
            <a:r>
              <a:rPr lang="ru-RU" sz="1200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(пассажирские перевозки)</a:t>
            </a: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исполнение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1 088,2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</a:t>
            </a: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. рублей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(38,9%)</a:t>
            </a:r>
            <a:endParaRPr lang="ru-RU" sz="1200" dirty="0">
              <a:solidFill>
                <a:srgbClr val="0000FF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sp>
        <p:nvSpPr>
          <p:cNvPr id="7" name="Блок-схема: альтернативный процесс 18"/>
          <p:cNvSpPr>
            <a:extLst>
              <a:ext uri="smNativeData">
                <pr:smNativeData xmlns="" xmlns:p14="http://schemas.microsoft.com/office/powerpoint/2010/main" xmlns:pr="smNativeData" val="SMDATA_13_v6GkYBMAAAAlAAAALQEAAA0AAAAAkAAAAEgAAACQAAAASAAAAAAAAAABAAAAAAAAAAEAAABQAAAAAAAAAAAA4D8AAAAAAADgPwAAAAAAAOA/AAAAAAAA4D8AAAAAAADgPwAAAAAAAOA/AAAAAAAA4D8AAAAAAADgPwAAAAAAAOA/AAAAAAAA4D8CAAAAjAAAAAEAAAAGAAAA3vzuAIv6yAAAAAAAAAAAAAAAAAAAAAAAAAAAAAAAAAAAAAAAeAAAAAEAAABAAAAAnP///5z///8AAAAAAAAAAAEAAAAyAAAAuvrc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AAAAAMAAAAEAAAAAAAAAAAAAAAAAAAAAAAAAAeAAAAaAAAAAEAAAAAAAAAAAAAAAAAAAAAAAAAECcAABAnAAAAAAAAAAAAAAAAAAAAAAAAAAAAAAAAAAAAAAAAAAAAAGQAAAAAAAAAwMD/AAAAAAAAAAAAAAAAAAAAAABkAAAAAAAAAH9/fwAKAAAAHwAAAFQAAADe/O4Ai/rIALr63AAAAAAAAAAAAAAAAAAAAAAAAAAAAAAAAAAAAAAAAAAAAn9/fwAAAAACy8vLAMDA/wB/f38AAAAAAAAAAAAAAAAAAAAAAAAAAAAhAAAAGAAAABQAAACeKwAAlBEAAF83AAB0GAAAEAAAACYAAAAIAAAA//////////8="/>
              </a:ext>
            </a:extLst>
          </p:cNvSpPr>
          <p:nvPr/>
        </p:nvSpPr>
        <p:spPr>
          <a:xfrm>
            <a:off x="4286248" y="5357826"/>
            <a:ext cx="1714512" cy="1357322"/>
          </a:xfrm>
          <a:prstGeom prst="flowChartAlternateProcess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b="1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Связь и информатика </a:t>
            </a:r>
            <a:r>
              <a:rPr lang="ru-RU" sz="1200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(сопровождение и обновление программ,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интернет)</a:t>
            </a:r>
            <a:endParaRPr lang="ru-RU" sz="1200" b="1" dirty="0">
              <a:solidFill>
                <a:srgbClr val="000000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исполнение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244,7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</a:t>
            </a: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. рублей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(47,1%)</a:t>
            </a:r>
            <a:endParaRPr lang="ru-RU" sz="1200" dirty="0">
              <a:solidFill>
                <a:srgbClr val="0000FF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sp>
        <p:nvSpPr>
          <p:cNvPr id="8" name="Блок-схема: альтернативный процесс 32"/>
          <p:cNvSpPr>
            <a:extLst>
              <a:ext uri="smNativeData">
                <pr:smNativeData xmlns="" xmlns:p14="http://schemas.microsoft.com/office/powerpoint/2010/main" xmlns:pr="smNativeData" val="SMDATA_13_v6GkYBMAAAAlAAAALQEAAA0AAAAAkAAAAEgAAACQAAAASAAAAAAAAAABAAAAAAAAAAEAAABQAAAAAAAAAAAA4D8AAAAAAADgPwAAAAAAAOA/AAAAAAAA4D8AAAAAAADgPwAAAAAAAOA/AAAAAAAA4D8AAAAAAADgPwAAAAAAAOA/AAAAAAAA4D8CAAAAjAAAAAEAAAAGAAAA3vzuAIv6yAAAAAAAAAAAAAAAAAAAAAAAAAAAAAAAAAAAAAAAeAAAAAEAAABAAAAAnP///5z///8AAAAAAAAAAAEAAAAyAAAAuvrc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AAAAAMAAAAEAAAAAAAAAAAAAAAAAAAAAAAAAAeAAAAaAAAAAEAAAAAAAAAAAAAAAAAAAAAAAAAECcAABAnAAAAAAAAAAAAAAAAAAAAAAAAAAAAAAAAAAAAAAAAAAAAAGQAAAAAAAAAwMD/AAAAAAAAAAAAAAAAAAAAAABkAAAAAAAAAH9/fwAKAAAAHwAAAFQAAADe/O4Ai/rIALr63AAAAAAAAAAAAAAAAAAAAAAAAAAAAAAAAAAAAAAAAAAAAn9/fwAAAAACy8vLAMDA/wB/f38AAAAAAAAAAAAAAAAAAAAAAAAAAAAhAAAAGAAAABQAAAAVIAAAFSAAACc3AABPKQAAEAAAACYAAAAIAAAA//////////8="/>
              </a:ext>
            </a:extLst>
          </p:cNvSpPr>
          <p:nvPr/>
        </p:nvSpPr>
        <p:spPr>
          <a:xfrm>
            <a:off x="6143636" y="4500570"/>
            <a:ext cx="2857520" cy="2214555"/>
          </a:xfrm>
          <a:prstGeom prst="flowChartAlternateProcess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Дорожное хозяйство                                            ( дорожные фонды) </a:t>
            </a: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- В </a:t>
            </a:r>
            <a:r>
              <a:rPr lang="ru-RU" sz="1200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рамках реализации муниципальной программы</a:t>
            </a:r>
            <a:r>
              <a:rPr lang="ru-RU" sz="1200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«Комплексное развитие транспортной инфраструктуры сельского поселения Унъюган»</a:t>
            </a:r>
            <a:r>
              <a:rPr lang="ru-RU" sz="1200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 </a:t>
            </a: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исполнение  в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сумме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2 934,0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</a:t>
            </a: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.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рублей (21,5%) , </a:t>
            </a: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расходы направлены на содержание  </a:t>
            </a:r>
            <a:r>
              <a:rPr lang="ru-RU" sz="1200" dirty="0" err="1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внутрипоселковых</a:t>
            </a: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 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дорог в зимний и летний  период , </a:t>
            </a: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оплату уличного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освещения </a:t>
            </a:r>
            <a:endParaRPr lang="ru-RU" sz="1200" dirty="0">
              <a:solidFill>
                <a:srgbClr val="0000FF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1714480" y="2428868"/>
            <a:ext cx="2000264" cy="128588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107389" y="3536157"/>
            <a:ext cx="3071834" cy="57150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3571868" y="3643314"/>
            <a:ext cx="2928958" cy="21431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5464975" y="3107529"/>
            <a:ext cx="2071702" cy="42862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альтернативный процесс 15"/>
          <p:cNvSpPr>
            <a:extLst>
              <a:ext uri="smNativeData">
                <pr:smNativeData xmlns="" xmlns:p14="http://schemas.microsoft.com/office/powerpoint/2010/main" xmlns:pr="smNativeData" val="SMDATA_13_v6GkYBMAAAAlAAAALQEAAA0AAAAAkAAAAEgAAACQAAAASAAAAAAAAAABAAAAAAAAAAEAAABQAAAAAAAAAAAA4D8AAAAAAADgPwAAAAAAAOA/AAAAAAAA4D8AAAAAAADgPwAAAAAAAOA/AAAAAAAA4D8AAAAAAADgPwAAAAAAAOA/AAAAAAAA4D8CAAAAjAAAAAEAAAAGAAAA3vzuAIv6yAAAAAAAAAAAAAAAAAAAAAAAAAAAAAAAAAAAAAAAeAAAAAEAAABAAAAAnP///5z///8AAAAAAAAAAAEAAAAyAAAAuvrc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AAAAAMAAAAEAAAAAAAAAAAAAAAAAAAAAAAAAAeAAAAaAAAAAEAAAAAAAAAAAAAAAAAAAAAAAAAECcAABAnAAAAAAAAAAAAAAAAAAAAAAAAAAAAAAAAAAAAAAAAAAAAAGQAAAAAAAAAwMD/AAAAAAAAAAAAAAAAAAAAAABkAAAAAAAAAH9/fwAKAAAAHwAAAFQAAADe/O4Ai/rIALr63AAAAAAAAAAAAAAAAAAAAAAAAAAAAAAAAAAAAAAAAAAAAn9/fwAAAAACy8vLAMDA/wB/f38AAAAAAAAAAAAAAAAAAAAAAAAAAAAhAAAAGAAAABQAAAA1EAAA2xYAAD4bAAANHQAAEAAAACYAAAAIAAAA//////////8="/>
              </a:ext>
            </a:extLst>
          </p:cNvSpPr>
          <p:nvPr/>
        </p:nvSpPr>
        <p:spPr>
          <a:xfrm>
            <a:off x="7429487" y="2857496"/>
            <a:ext cx="1714513" cy="1143008"/>
          </a:xfrm>
          <a:prstGeom prst="flowChartAlternateProcess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Сельское хозяйство и рыболовство                      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( отлов безнадзорных животных)</a:t>
            </a:r>
            <a:endParaRPr lang="ru-RU" sz="1200" dirty="0">
              <a:solidFill>
                <a:srgbClr val="000000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исполнение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23,4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</a:t>
            </a: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. рублей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(10,5%)</a:t>
            </a:r>
            <a:endParaRPr lang="ru-RU" sz="1200" dirty="0">
              <a:solidFill>
                <a:srgbClr val="0000FF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H="1">
            <a:off x="7358082" y="2285992"/>
            <a:ext cx="714380" cy="28575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785818"/>
          </a:xfrm>
        </p:spPr>
        <p:txBody>
          <a:bodyPr>
            <a:noAutofit/>
          </a:bodyPr>
          <a:lstStyle/>
          <a:p>
            <a:pPr algn="ctr"/>
            <a:r>
              <a:rPr lang="ru-RU" sz="2500" b="1" i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Исполнение бюджета за 1 полугодие 2022 года                                          в разрезе функциональной классификации расходов</a:t>
            </a:r>
            <a:endParaRPr lang="ru-RU" sz="2500" dirty="0">
              <a:solidFill>
                <a:srgbClr val="0000FF"/>
              </a:solidFill>
            </a:endParaRPr>
          </a:p>
        </p:txBody>
      </p:sp>
      <p:sp>
        <p:nvSpPr>
          <p:cNvPr id="3" name="Овал 3"/>
          <p:cNvSpPr>
            <a:extLst>
              <a:ext uri="smNativeData">
                <pr:smNativeData xmlns="" xmlns:p14="http://schemas.microsoft.com/office/powerpoint/2010/main" xmlns:pr="smNativeData" val="SMDATA_13_v6GkYBMAAAAlAAAAZgAAAA0AAAAAkAAAAEgAAACQAAAASAAAAAAAAAABAAAAAAAAAAEAAABQAAAAAAAAAAAA8D8AAAAAAADwPwAAAAAAAOA/AAAAAAAA4D8AAAAAAADgPwAAAAAAAOA/AAAAAAAA4D8AAAAAAADgPwAAAAAAAOA/AAAAAAAA4D8CAAAAjAAAAAEAAAAAAAAAs+/SAP///wgAAAAAAAAAAAAAAAAAAAAAAAAAAAAAAAAAAAAAeAAAAAEAAABAAAAAAAAAAAAAAAB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PxQXeoMAAAAEAAAAAAAAAAAAAAAAAAAAAAAAAAeAAAAaAAAAAAAAAAAAAAAAAAAAAAAAAAAAAAAECcAABAnAAAAAAAAAAAAAAAAAAAAAAAAAAAAAAAAAAAAAAAAAAAAAGQAAAAAAAAAwMD/AAAAAAAAAAAAAAAAAAAAAABkAAAAAAAAAH9/fwAKAAAAHwAAAFQAAACz79IA////AQAAAAAAAAAAAAAAAAAAAAAAAAAAAAAAAAAAAAAAAAAAAAAAAn9/fwAAAAACy8vLAMDA/wB/f38AAAAAAAAAAAAAAAAAAAAAAAAAAAAhAAAAGAAAABQAAAD8CgAAyggAAGMsAABhDwAAEAAAACYAAAAIAAAA//////////8="/>
              </a:ext>
            </a:extLst>
          </p:cNvSpPr>
          <p:nvPr/>
        </p:nvSpPr>
        <p:spPr>
          <a:xfrm>
            <a:off x="4071934" y="1000108"/>
            <a:ext cx="5010184" cy="857256"/>
          </a:xfrm>
          <a:prstGeom prst="ellipse">
            <a:avLst/>
          </a:prstGeom>
          <a:solidFill>
            <a:srgbClr val="CCCCFF"/>
          </a:solid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600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Жилищно-коммунальное хозяйство</a:t>
            </a: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6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исполнение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6 994,4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</a:t>
            </a:r>
            <a:r>
              <a:rPr lang="ru-RU" sz="16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. рублей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(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48,2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%)</a:t>
            </a:r>
            <a:endParaRPr lang="ru-RU" sz="1600" dirty="0">
              <a:solidFill>
                <a:srgbClr val="0000FF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sp>
        <p:nvSpPr>
          <p:cNvPr id="4" name="Скругленный прямоугольник 50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AAAAAs+/SAP///wgAAAAAAAAAAAAAAAAAAAAAAAAAAAAAAAAAAAAAeAAAAAEAAABAAAAAAAAAAAAAAAB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AAAAAMAAAAEAAAAAAAAAAAAAAAAAAAAAAAAAAeAAAAaAAAAAAAAAAAAAAAAAAAAAAAAAAAAAAAECcAABAnAAAAAAAAAAAAAAAAAAAAAAAAAAAAAAAAAAAAAAAAAAAAAGQAAAAAAAAAwMD/AAAAAAAAAAAAAAAAAAAAAABkAAAAAAAAAH9/fwAKAAAAHwAAAFQAAACz79IA////AQAAAAAAAAAAAAAAAAAAAAAAAAAAAAAAAAAAAAAAAAAAAAAAAn9/fwAAAAACy8vLAMDA/wB/f38AAAAAAAAAAAAAAAAAAAAAAAAAAAAhAAAAGAAAABQAAABlJQAA9SAAANA3AAC4KAAAEAAAACYAAAAIAAAA//////////8="/>
              </a:ext>
            </a:extLst>
          </p:cNvSpPr>
          <p:nvPr/>
        </p:nvSpPr>
        <p:spPr>
          <a:xfrm>
            <a:off x="142844" y="1142984"/>
            <a:ext cx="2428892" cy="2000264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300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Благоустройство</a:t>
            </a: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исполнение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755,6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</a:t>
            </a: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.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рублей (40,1%) , </a:t>
            </a:r>
            <a:r>
              <a:rPr lang="ru-RU" sz="1200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расходы направлены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содержание мест захоронения, обслуживание аппаратуры управления уличным освещением, снос аварийных жилых домов (4 дома)</a:t>
            </a:r>
            <a:endParaRPr lang="ru-RU" sz="1200" dirty="0">
              <a:solidFill>
                <a:srgbClr val="000000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sp>
        <p:nvSpPr>
          <p:cNvPr id="6" name="Блок-схема: альтернативный процесс 32"/>
          <p:cNvSpPr>
            <a:extLst>
              <a:ext uri="smNativeData">
                <pr:smNativeData xmlns="" xmlns:p14="http://schemas.microsoft.com/office/powerpoint/2010/main" xmlns:pr="smNativeData" val="SMDATA_13_v6GkYBMAAAAlAAAALQEAAA0AAAAAkAAAAEgAAACQAAAASAAAAAAAAAABAAAAAAAAAAEAAABQAAAAAAAAAAAA4D8AAAAAAADgPwAAAAAAAOA/AAAAAAAA4D8AAAAAAADgPwAAAAAAAOA/AAAAAAAA4D8AAAAAAADgPwAAAAAAAOA/AAAAAAAA4D8CAAAAjAAAAAEAAAAAAAAAs+/SAP///wgAAAAAAAAAAAAAAAAAAAAAAAAAAAAAAAAAAAAAeAAAAAEAAABAAAAAAAAAAAAAAAB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K4hSkMMAAAAEAAAAAAAAAAAAAAAAAAAAAAAAAAeAAAAaAAAAAAAAAAAAAAAAAAAAAAAAAAAAAAAECcAABAnAAAAAAAAAAAAAAAAAAAAAAAAAAAAAAAAAAAAAAAAAAAAAGQAAAAAAAAAwMD/AAAAAAAAAAAAAAAAAAAAAABkAAAAAAAAAH9/fwAKAAAAHwAAAFQAAACz79IA////AQAAAAAAAAAAAAAAAAAAAAAAAAAAAAAAAAAAAAAAAAAAAAAAAn9/fwAAAAACy8vLAMDA/wB/f38AAAAAAAAAAAAAAAAAAAAAAAAAAAAhAAAAGAAAABQAAACzEAAA9SAAAL8iAACWKAAAEAAAACYAAAAIAAAA//////////8="/>
              </a:ext>
            </a:extLst>
          </p:cNvSpPr>
          <p:nvPr/>
        </p:nvSpPr>
        <p:spPr>
          <a:xfrm>
            <a:off x="6286512" y="2143116"/>
            <a:ext cx="2857488" cy="2071702"/>
          </a:xfrm>
          <a:prstGeom prst="flowChartAlternateProcess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Коммунальное </a:t>
            </a:r>
            <a:r>
              <a:rPr lang="ru-RU" sz="1200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хозяйство </a:t>
            </a: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исполнение 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5 222,0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</a:t>
            </a: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. </a:t>
            </a:r>
            <a:r>
              <a:rPr lang="en-US" sz="12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р</a:t>
            </a:r>
            <a:r>
              <a:rPr lang="ru-RU" sz="1200" dirty="0" err="1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ублей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 (42,5%), 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расходы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направлены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на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устройство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смотровых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колодцев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 в 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районе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ул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. 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Гастелло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 д.1а, 16б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с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переврезкой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абонентов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,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предоставление </a:t>
            </a:r>
            <a:r>
              <a:rPr lang="ru-RU" sz="1200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субсидий на погашение задолженности за потребленные ресурсы МП «</a:t>
            </a:r>
            <a:r>
              <a:rPr lang="ru-RU" sz="1200" dirty="0" err="1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Ресурсоснабжение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» ( за газ, электроэнергию), приобретение АТЗ</a:t>
            </a:r>
            <a:endParaRPr lang="ru-RU" sz="1200" dirty="0">
              <a:solidFill>
                <a:srgbClr val="000000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pic>
        <p:nvPicPr>
          <p:cNvPr id="7" name="Picture 4" descr="C:\Users\МогоритаОВ\Desktop\IMG-85d80a886bd9745ef1c45b194449d41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357694"/>
            <a:ext cx="3143240" cy="2357454"/>
          </a:xfrm>
          <a:prstGeom prst="rect">
            <a:avLst/>
          </a:prstGeom>
          <a:noFill/>
        </p:spPr>
      </p:pic>
      <p:pic>
        <p:nvPicPr>
          <p:cNvPr id="1026" name="Picture 2" descr="C:\Users\МогоритаОВ\Desktop\снос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14686"/>
            <a:ext cx="3357586" cy="3500462"/>
          </a:xfrm>
          <a:prstGeom prst="rect">
            <a:avLst/>
          </a:prstGeom>
          <a:noFill/>
        </p:spPr>
      </p:pic>
      <p:pic>
        <p:nvPicPr>
          <p:cNvPr id="1027" name="Picture 3" descr="C:\Users\МогоритаОВ\Desktop\счётчик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286256"/>
            <a:ext cx="2357454" cy="2428892"/>
          </a:xfrm>
          <a:prstGeom prst="rect">
            <a:avLst/>
          </a:prstGeom>
          <a:noFill/>
        </p:spPr>
      </p:pic>
      <p:sp>
        <p:nvSpPr>
          <p:cNvPr id="11" name="Скругленный прямоугольник 101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AAAAAs+/SAP///wgAAAAAAAAAAAAAAAAAAAAAAAAAAAAAAAAAAAAAeAAAAAEAAABAAAAAAAAAAAAAAAB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KwCAAAMAAAAEAAAAAAAAAAAAAAAAAAAAAAAAAAeAAAAaAAAAAAAAAAAAAAAAAAAAAAAAAAAAAAAECcAABAnAAAAAAAAAAAAAAAAAAAAAAAAAAAAAAAAAAAAAAAAAAAAAGQAAAAAAAAAwMD/AAAAAAAAAAAAAAAAAAAAAABkAAAAAAAAAH9/fwAKAAAAHwAAAFQAAACz79IA////AQAAAAAAAAAAAAAAAAAAAAAAAAAAAAAAAAAAAAAAAAAAAAAAAn9/fwAAAAACy8vLAMDA/wB/f38AAAAAAAAAAAAAAAAAAAAAAAAAAAAhAAAAGAAAABQAAADhAAAA7B0AAEIQAACWKAAAEAAAACYAAAAIAAAA//////////8="/>
              </a:ext>
            </a:extLst>
          </p:cNvSpPr>
          <p:nvPr/>
        </p:nvSpPr>
        <p:spPr>
          <a:xfrm>
            <a:off x="2714612" y="1928802"/>
            <a:ext cx="3429024" cy="242889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300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Жилищное </a:t>
            </a:r>
            <a:r>
              <a:rPr lang="ru-RU" sz="1300" b="1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хозяйство</a:t>
            </a:r>
            <a:endParaRPr lang="en-US" sz="1300" dirty="0">
              <a:solidFill>
                <a:srgbClr val="000000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исполнение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1 016,8 тыс. рублей (62,0%)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, </a:t>
            </a:r>
            <a:r>
              <a:rPr lang="ru-RU" sz="1200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расходы направлены на взносы на капитальный ремонт общего имущества многоквартирных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домов, подготовку заключений на аварийность объектов недвижимости (4 дома), проекты планировки и межевания (под строительство жилых домов-4 дома), подготовку проектной документации по сносу и демонтажу жилых домов  (9 домов), поставку и  замену приборов  учета газа в муниципальном жилищном фонде (38 шт.)</a:t>
            </a:r>
            <a:endParaRPr lang="ru-RU" sz="1200" dirty="0">
              <a:solidFill>
                <a:srgbClr val="000000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571736" y="1285860"/>
            <a:ext cx="1643074" cy="285752"/>
          </a:xfrm>
          <a:prstGeom prst="straightConnector1">
            <a:avLst/>
          </a:prstGeom>
          <a:ln w="190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3714744" y="1571612"/>
            <a:ext cx="500066" cy="285752"/>
          </a:xfrm>
          <a:prstGeom prst="straightConnector1">
            <a:avLst/>
          </a:prstGeom>
          <a:ln w="190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7786710" y="1928802"/>
            <a:ext cx="285752" cy="1588"/>
          </a:xfrm>
          <a:prstGeom prst="straightConnector1">
            <a:avLst/>
          </a:prstGeom>
          <a:ln w="190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0530" y="1"/>
            <a:ext cx="8570626" cy="1000107"/>
          </a:xfrm>
        </p:spPr>
        <p:txBody>
          <a:bodyPr>
            <a:normAutofit/>
          </a:bodyPr>
          <a:lstStyle/>
          <a:p>
            <a:pPr algn="ctr"/>
            <a:r>
              <a:rPr sz="2500" b="1" i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Исполнение</a:t>
            </a:r>
            <a:r>
              <a:rPr sz="2500" b="1" i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бюджета</a:t>
            </a:r>
            <a:r>
              <a:rPr sz="2500" b="1" i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за</a:t>
            </a:r>
            <a:r>
              <a:rPr sz="2500" b="1" i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1 </a:t>
            </a:r>
            <a:r>
              <a:rPr sz="2500" b="1" i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полугодие</a:t>
            </a:r>
            <a:r>
              <a:rPr sz="2500" b="1" i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2022 </a:t>
            </a:r>
            <a:r>
              <a:rPr sz="2500" b="1" i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года</a:t>
            </a:r>
            <a:r>
              <a:rPr sz="2500" b="1" i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                             в </a:t>
            </a:r>
            <a:r>
              <a:rPr sz="2500" b="1" i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разрезе</a:t>
            </a:r>
            <a:r>
              <a:rPr sz="2500" b="1" i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функциональной</a:t>
            </a:r>
            <a:r>
              <a:rPr sz="2500" b="1" i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классификации</a:t>
            </a:r>
            <a:r>
              <a:rPr sz="2500" b="1" i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расходов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150404-4AD2-40F2-9CAD-BCA74AE36AE9}" type="slidenum">
              <a:rPr lang="ru-RU" smtClean="0"/>
              <a:pPr>
                <a:defRPr lang="ru-RU"/>
              </a:pPr>
              <a:t>12</a:t>
            </a:fld>
            <a:endParaRPr lang="ru-RU"/>
          </a:p>
        </p:txBody>
      </p:sp>
      <p:sp>
        <p:nvSpPr>
          <p:cNvPr id="4" name="Овал 3"/>
          <p:cNvSpPr>
            <a:extLst>
              <a:ext uri="smNativeData">
                <pr:smNativeData xmlns="" xmlns:p14="http://schemas.microsoft.com/office/powerpoint/2010/main" xmlns:pr="smNativeData" val="SMDATA_13_v6GkYBMAAAAlAAAAZgAAAA0AAAAAkAAAAEgAAACQAAAASAAAAAAAAAABAAAAAAAAAAEAAABQAAAAAAAAAAAA8D8AAAAAAADwPwAAAAAAAOA/AAAAAAAA4D8AAAAAAADgPwAAAAAAAOA/AAAAAAAA4D8AAAAAAADgPwAAAAAAAOA/AAAAAAAA4D8CAAAAjAAAAAEAAAAGAAAA3vzuAIv6yAAAAAAAAAAAAAAAAAAAAAAAAAAAAAAAAAAAAAAAeAAAAAEAAABAAAAAnP///5z///8AAAAAAAAAAAEAAAAyAAAAuvrc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JomG3sMAAAAEAAAAAAAAAAAAAAAAAAAAAAAAAAeAAAAaAAAAAEAAAAAAAAAAAAAAAAAAAAAAAAAECcAABAnAAAAAAAAAAAAAAAAAAAAAAAAAAAAAAAAAAAAAAAAAAAAAGQAAAAAAAAAwMD/AAAAAAAAAAAAAAAAAAAAAABkAAAAAAAAAH9/fwAKAAAAHwAAAFQAAADe/O4Ai/rIALr63AAAAAAAAAAAAAAAAAAAAAAAAAAAAAAAAAAAAAAAAAAAAn9/fwAAAAACy8vLAMDA/wB/f38AAAAAAAAAAAAAAAAAAAAAAAAAAAAhAAAAGAAAABQAAACUEQAA1QQAAMslAACACgAAEAAAACYAAAAIAAAA//////////8="/>
              </a:ext>
            </a:extLst>
          </p:cNvSpPr>
          <p:nvPr/>
        </p:nvSpPr>
        <p:spPr>
          <a:xfrm>
            <a:off x="2857500" y="1000108"/>
            <a:ext cx="3500450" cy="928694"/>
          </a:xfrm>
          <a:prstGeom prst="ellipse">
            <a:avLst/>
          </a:prstGeom>
          <a:solidFill>
            <a:srgbClr val="CCCCFF"/>
          </a:solid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Культура, кинематография</a:t>
            </a: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исполнение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" charset="0"/>
              </a:rPr>
              <a:t>7 094,7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тыс</a:t>
            </a:r>
            <a:r>
              <a:rPr lang="ru-RU" sz="14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. рублей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(51,4%)</a:t>
            </a:r>
            <a:endParaRPr lang="ru-RU" sz="1400" dirty="0">
              <a:solidFill>
                <a:srgbClr val="0000FF"/>
              </a:solidFill>
              <a:latin typeface="Times New Roman" pitchFamily="1" charset="0"/>
              <a:ea typeface="Arial" pitchFamily="2" charset="0"/>
              <a:cs typeface="Arial" pitchFamily="2" charset="0"/>
            </a:endParaRPr>
          </a:p>
        </p:txBody>
      </p:sp>
      <p:sp>
        <p:nvSpPr>
          <p:cNvPr id="6" name="Скругленный прямоугольник 13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GAAAA3vzuAIv6yAAAAAAAAAAAAAAAAAAAAAAAAAAAAAAAAAAAAAAAeAAAAAEAAABAAAAAnP///5z///8AAAAAAAAAAAEAAAAyAAAAuvrc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H57LEgMAAAAEAAAAAAAAAAAAAAAAAAAAAAAAAAeAAAAaAAAAAEAAAAAAAAAAAAAAAAAAAAAAAAAECcAABAnAAAAAAAAAAAAAAAAAAAAAAAAAAAAAAAAAAAAAAAAAAAAAGQAAAAAAAAAwMD/AAAAAAAAAAAAAAAAAAAAAABkAAAAAAAAAH9/fwAKAAAAHwAAAFQAAADe/O4Ai/rIALr63AAAAAAAAAAAAAAAAAAAAAAAAAAAAAAAAAAAAAAAAAAAAn9/fwAAAAACy8vLAMDA/wB/f38AAAAAAAAAAAAAAAAAAAAAAAAAAAAhAAAAGAAAABQAAADiAAAAHgsAAGcaAACoEQAAEAAAACYAAAAIAAAA//////////8="/>
              </a:ext>
            </a:extLst>
          </p:cNvSpPr>
          <p:nvPr/>
        </p:nvSpPr>
        <p:spPr>
          <a:xfrm>
            <a:off x="1" y="1071546"/>
            <a:ext cx="2428860" cy="114300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Расходы на обеспечение деятельности подведомственного учреждения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МБУ </a:t>
            </a:r>
            <a:r>
              <a:rPr lang="ru-RU" sz="1200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«Дом Культуры «Лесник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»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- субсидия </a:t>
            </a:r>
            <a:endParaRPr lang="ru-RU" sz="1200" dirty="0">
              <a:solidFill>
                <a:srgbClr val="000000"/>
              </a:solidFill>
              <a:latin typeface="Times New Roman" pitchFamily="1" charset="0"/>
              <a:ea typeface="Arial" pitchFamily="2" charset="0"/>
              <a:cs typeface="Arial" pitchFamily="2" charset="0"/>
            </a:endParaRP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 </a:t>
            </a:r>
            <a:r>
              <a:rPr sz="1200" dirty="0" err="1" smtClean="0">
                <a:solidFill>
                  <a:srgbClr val="0000FF"/>
                </a:solidFill>
                <a:latin typeface="Times New Roman" pitchFamily="1" charset="0"/>
              </a:rPr>
              <a:t>исполнение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</a:rPr>
              <a:t> 6 724,4 </a:t>
            </a:r>
            <a:r>
              <a:rPr sz="1200" dirty="0" err="1" smtClean="0">
                <a:solidFill>
                  <a:srgbClr val="0000FF"/>
                </a:solidFill>
                <a:latin typeface="Times New Roman" pitchFamily="1" charset="0"/>
              </a:rPr>
              <a:t>тыс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</a:rPr>
              <a:t>. </a:t>
            </a:r>
            <a:r>
              <a:rPr sz="1200" dirty="0" err="1" smtClean="0">
                <a:solidFill>
                  <a:srgbClr val="0000FF"/>
                </a:solidFill>
                <a:latin typeface="Times New Roman" pitchFamily="1" charset="0"/>
              </a:rPr>
              <a:t>рублей</a:t>
            </a:r>
            <a:endParaRPr lang="ru-RU" sz="1200" dirty="0">
              <a:solidFill>
                <a:srgbClr val="0000FF"/>
              </a:solidFill>
              <a:latin typeface="Times New Roman" pitchFamily="1" charset="0"/>
              <a:ea typeface="Arial" pitchFamily="2" charset="0"/>
              <a:cs typeface="Arial" pitchFamily="2" charset="0"/>
            </a:endParaRPr>
          </a:p>
        </p:txBody>
      </p:sp>
      <p:sp>
        <p:nvSpPr>
          <p:cNvPr id="9" name="Скругленный прямоугольник 20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GAAAA3vzuAIv6yAAAAAAAAAAAAAAAAAAAAAAAAAAAAAAAAAAAAAAAeAAAAAEAAABAAAAAnP///5z///8AAAAAAAAAAAEAAAAyAAAAuvrc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KwCAAAMAAAAEAAAAAAAAAAAAAAAAAAAAAAAAAAeAAAAaAAAAAEAAAAAAAAAAAAAAAAAAAAAAAAAECcAABAnAAAAAAAAAAAAAAAAAAAAAAAAAAAAAAAAAAAAAAAAAAAAAGQAAAAAAAAAwMD/AAAAAAAAAAAAAAAAAAAAAABkAAAAAAAAAH9/fwAKAAAAHwAAAFQAAADe/O4Ai/rIALr63AAAAAAAAAAAAAAAAAAAAAAAAAAAAAAAAAAAAAAAAAAAAn9/fwAAAAACy8vLAMDA/wB/f38AAAAAAAAAAAAAAAAAAAAAAAAAAAAhAAAAGAAAABQAAAAEHgAACQsAAC03AAAZEgAAEAAAACYAAAAIAAAA//////////8="/>
              </a:ext>
            </a:extLst>
          </p:cNvSpPr>
          <p:nvPr/>
        </p:nvSpPr>
        <p:spPr>
          <a:xfrm>
            <a:off x="6643702" y="1142984"/>
            <a:ext cx="2377107" cy="250033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Расходы на проведение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поселковых </a:t>
            </a:r>
            <a:r>
              <a:rPr lang="ru-RU" sz="1200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культурных и массовых мероприятий </a:t>
            </a: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в сумме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</a:rPr>
              <a:t>93,3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 </a:t>
            </a: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тыс.рублей:</a:t>
            </a: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Рождественский прием Главы, мероприятия к Дню защитника отечества,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«</a:t>
            </a: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Масленица», 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</a:rPr>
              <a:t>«</a:t>
            </a:r>
            <a:r>
              <a:rPr sz="1200" dirty="0" err="1" smtClean="0">
                <a:solidFill>
                  <a:srgbClr val="0000FF"/>
                </a:solidFill>
                <a:latin typeface="Times New Roman" pitchFamily="1" charset="0"/>
              </a:rPr>
              <a:t>Серебряное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sz="1200" dirty="0" err="1" smtClean="0">
                <a:solidFill>
                  <a:srgbClr val="0000FF"/>
                </a:solidFill>
                <a:latin typeface="Times New Roman" pitchFamily="1" charset="0"/>
              </a:rPr>
              <a:t>копытце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</a:rPr>
              <a:t>»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, 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</a:rPr>
              <a:t>«</a:t>
            </a:r>
            <a:r>
              <a:rPr sz="1200" dirty="0" err="1" smtClean="0">
                <a:solidFill>
                  <a:srgbClr val="0000FF"/>
                </a:solidFill>
                <a:latin typeface="Times New Roman" pitchFamily="1" charset="0"/>
              </a:rPr>
              <a:t>Золотая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sz="1200" dirty="0" err="1" smtClean="0">
                <a:solidFill>
                  <a:srgbClr val="0000FF"/>
                </a:solidFill>
                <a:latin typeface="Times New Roman" pitchFamily="1" charset="0"/>
              </a:rPr>
              <a:t>веснушка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</a:rPr>
              <a:t>», «</a:t>
            </a:r>
            <a:r>
              <a:rPr sz="1200" dirty="0" err="1" smtClean="0">
                <a:solidFill>
                  <a:srgbClr val="0000FF"/>
                </a:solidFill>
                <a:latin typeface="Times New Roman" pitchFamily="1" charset="0"/>
              </a:rPr>
              <a:t>День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sz="1200" dirty="0" err="1" smtClean="0">
                <a:solidFill>
                  <a:srgbClr val="0000FF"/>
                </a:solidFill>
                <a:latin typeface="Times New Roman" pitchFamily="1" charset="0"/>
              </a:rPr>
              <a:t>победы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</a:rPr>
              <a:t>», «</a:t>
            </a:r>
            <a:r>
              <a:rPr sz="1200" dirty="0" err="1" smtClean="0">
                <a:solidFill>
                  <a:srgbClr val="0000FF"/>
                </a:solidFill>
                <a:latin typeface="Times New Roman" pitchFamily="1" charset="0"/>
              </a:rPr>
              <a:t>День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sz="1200" dirty="0" err="1" smtClean="0">
                <a:solidFill>
                  <a:srgbClr val="0000FF"/>
                </a:solidFill>
                <a:latin typeface="Times New Roman" pitchFamily="1" charset="0"/>
              </a:rPr>
              <a:t>защиты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sz="1200" dirty="0" err="1" smtClean="0">
                <a:solidFill>
                  <a:srgbClr val="0000FF"/>
                </a:solidFill>
                <a:latin typeface="Times New Roman" pitchFamily="1" charset="0"/>
              </a:rPr>
              <a:t>детей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</a:rPr>
              <a:t>», «</a:t>
            </a:r>
            <a:r>
              <a:rPr sz="1200" dirty="0" err="1" smtClean="0">
                <a:solidFill>
                  <a:srgbClr val="0000FF"/>
                </a:solidFill>
                <a:latin typeface="Times New Roman" pitchFamily="1" charset="0"/>
              </a:rPr>
              <a:t>День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sz="1200" dirty="0" err="1" smtClean="0">
                <a:solidFill>
                  <a:srgbClr val="0000FF"/>
                </a:solidFill>
                <a:latin typeface="Times New Roman" pitchFamily="1" charset="0"/>
              </a:rPr>
              <a:t>призывника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</a:rPr>
              <a:t>», «</a:t>
            </a:r>
            <a:r>
              <a:rPr sz="1200" dirty="0" err="1" smtClean="0">
                <a:solidFill>
                  <a:srgbClr val="0000FF"/>
                </a:solidFill>
                <a:latin typeface="Times New Roman" pitchFamily="1" charset="0"/>
              </a:rPr>
              <a:t>День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</a:rPr>
              <a:t> </a:t>
            </a:r>
            <a:r>
              <a:rPr sz="1200" dirty="0" err="1" smtClean="0">
                <a:solidFill>
                  <a:srgbClr val="0000FF"/>
                </a:solidFill>
                <a:latin typeface="Times New Roman" pitchFamily="1" charset="0"/>
              </a:rPr>
              <a:t>молодёжи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</a:rPr>
              <a:t>»</a:t>
            </a:r>
            <a:endParaRPr lang="ru-RU" sz="1200" dirty="0">
              <a:solidFill>
                <a:srgbClr val="0000FF"/>
              </a:solidFill>
              <a:latin typeface="Times New Roman" pitchFamily="1" charset="0"/>
              <a:ea typeface="Arial" pitchFamily="2" charset="0"/>
              <a:cs typeface="Arial" pitchFamily="2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428860" y="1357298"/>
            <a:ext cx="428628" cy="142876"/>
          </a:xfrm>
          <a:prstGeom prst="straightConnector1">
            <a:avLst/>
          </a:prstGeom>
          <a:ln w="95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6250793" y="1607331"/>
            <a:ext cx="500066" cy="285752"/>
          </a:xfrm>
          <a:prstGeom prst="straightConnector1">
            <a:avLst/>
          </a:prstGeom>
          <a:ln w="95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2285996" y="4357682"/>
            <a:ext cx="4929198" cy="71438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C:\Users\МогоритаОВ\Desktop\фото\Декнь молодёж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357430"/>
            <a:ext cx="2286016" cy="1785950"/>
          </a:xfrm>
          <a:prstGeom prst="rect">
            <a:avLst/>
          </a:prstGeom>
          <a:noFill/>
        </p:spPr>
      </p:pic>
      <p:pic>
        <p:nvPicPr>
          <p:cNvPr id="1026" name="Picture 2" descr="C:\Users\МогоритаОВ\Desktop\фото\день Росс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4071934" cy="4643446"/>
          </a:xfrm>
          <a:prstGeom prst="rect">
            <a:avLst/>
          </a:prstGeom>
          <a:noFill/>
        </p:spPr>
      </p:pic>
      <p:pic>
        <p:nvPicPr>
          <p:cNvPr id="1030" name="Picture 6" descr="C:\Users\МогоритаОВ\Desktop\фото\ыеснуш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429132"/>
            <a:ext cx="2643206" cy="2214578"/>
          </a:xfrm>
          <a:prstGeom prst="rect">
            <a:avLst/>
          </a:prstGeom>
          <a:noFill/>
        </p:spPr>
      </p:pic>
      <p:pic>
        <p:nvPicPr>
          <p:cNvPr id="1031" name="Picture 7" descr="C:\Users\МогоритаОВ\Desktop\фото\весенняя грац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714752"/>
            <a:ext cx="214314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150404-4AD2-40F2-9CAD-BCA74AE36AE9}" type="slidenum">
              <a:rPr lang="ru-RU" smtClean="0"/>
              <a:pPr>
                <a:defRPr lang="ru-RU"/>
              </a:pPr>
              <a:t>13</a:t>
            </a:fld>
            <a:endParaRPr lang="ru-RU"/>
          </a:p>
        </p:txBody>
      </p:sp>
      <p:sp>
        <p:nvSpPr>
          <p:cNvPr id="6" name="Скругленный прямоугольник 21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GAAAA3vzuAIv6yAAAAAAAAAAAAAAAAAAAAAAAAAAAAAAAAAAAAAAAeAAAAAEAAABAAAAAnP///5z///8AAAAAAAAAAAEAAAAyAAAAuvrc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JGVWFQMAAAAEAAAAAAAAAAAAAAAAAAAAAAAAAAeAAAAaAAAAAEAAAAAAAAAAAAAAAAAAAAAAAAAECcAABAnAAAAAAAAAAAAAAAAAAAAAAAAAAAAAAAAAAAAAAAAAAAAAGQAAAAAAAAAwMD/AAAAAAAAAAAAAAAAAAAAAABkAAAAAAAAAH9/fwAKAAAAHwAAAFQAAADe/O4Ai/rIALr63AAAAAAAAAAAAAAAAAAAAAAAAAAAAAAAAAAAAAAAAAAAAn9/fwAAAAACy8vLAMDA/wB/f38AAAAAAAAAAAAAAAAAAAAAAAAAAAAhAAAAGAAAABQAAACKEgAAnwYAABQlAABAHAAAAAAAACYAAAAIAAAA//////////8="/>
              </a:ext>
            </a:extLst>
          </p:cNvSpPr>
          <p:nvPr/>
        </p:nvSpPr>
        <p:spPr>
          <a:xfrm>
            <a:off x="500034" y="285728"/>
            <a:ext cx="7858180" cy="8572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Расходы</a:t>
            </a:r>
            <a:r>
              <a:rPr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на</a:t>
            </a:r>
            <a:r>
              <a:rPr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проведение</a:t>
            </a:r>
            <a:r>
              <a:rPr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организационных</a:t>
            </a:r>
            <a:r>
              <a:rPr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и </a:t>
            </a:r>
            <a:r>
              <a:rPr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культурно-просветительных</a:t>
            </a:r>
            <a:r>
              <a:rPr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мероприятий</a:t>
            </a:r>
            <a:r>
              <a:rPr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для</a:t>
            </a:r>
            <a:r>
              <a:rPr lang="en-US"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граждан</a:t>
            </a:r>
            <a:r>
              <a:rPr lang="en-US"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старшего</a:t>
            </a:r>
            <a:r>
              <a:rPr lang="en-US"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поколения</a:t>
            </a:r>
            <a:r>
              <a:rPr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в </a:t>
            </a:r>
            <a:r>
              <a:rPr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рамках</a:t>
            </a:r>
            <a:r>
              <a:rPr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муниципальной</a:t>
            </a:r>
            <a:r>
              <a:rPr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 </a:t>
            </a:r>
            <a:r>
              <a:rPr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программы</a:t>
            </a:r>
            <a:r>
              <a:rPr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"</a:t>
            </a:r>
            <a:r>
              <a:rPr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Развитие</a:t>
            </a:r>
            <a:r>
              <a:rPr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культуры</a:t>
            </a:r>
            <a:r>
              <a:rPr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и </a:t>
            </a:r>
            <a:r>
              <a:rPr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туризма</a:t>
            </a:r>
            <a:r>
              <a:rPr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в </a:t>
            </a:r>
            <a:r>
              <a:rPr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муниципальном</a:t>
            </a:r>
            <a:r>
              <a:rPr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образовании</a:t>
            </a:r>
            <a:r>
              <a:rPr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Октябрьский</a:t>
            </a:r>
            <a:r>
              <a:rPr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 </a:t>
            </a:r>
            <a:r>
              <a:rPr sz="12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район</a:t>
            </a:r>
            <a:r>
              <a:rPr sz="12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"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, 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исполнение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257,0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</a:t>
            </a:r>
            <a:r>
              <a:rPr lang="ru-RU" sz="12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.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рублей (51,8%)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.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 </a:t>
            </a:r>
            <a:endParaRPr lang="ru-RU" sz="1200" dirty="0">
              <a:solidFill>
                <a:srgbClr val="0000FF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4322773" y="107145"/>
            <a:ext cx="213496" cy="7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МогоритаОВ\Desktop\фото\С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214842" cy="2357454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Users\МогоритаОВ\Desktop\фото\св день памя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4286280" cy="235745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3" name="Picture 5" descr="C:\Users\МогоритаОВ\Desktop\фото\св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86190"/>
            <a:ext cx="4286280" cy="285752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4" name="Picture 6" descr="C:\Users\МогоритаОВ\Desktop\фото\св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86190"/>
            <a:ext cx="4143404" cy="285752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42853"/>
            <a:ext cx="8786874" cy="785817"/>
          </a:xfrm>
        </p:spPr>
        <p:txBody>
          <a:bodyPr>
            <a:normAutofit fontScale="90000"/>
          </a:bodyPr>
          <a:lstStyle/>
          <a:p>
            <a:pPr algn="ctr"/>
            <a:r>
              <a:rPr sz="2500" b="1" i="1" dirty="0" err="1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Исполнение</a:t>
            </a:r>
            <a:r>
              <a:rPr sz="2500" b="1" i="1" dirty="0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бюджета</a:t>
            </a:r>
            <a:r>
              <a:rPr sz="2500" b="1" i="1" dirty="0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за</a:t>
            </a:r>
            <a:r>
              <a:rPr sz="2500" b="1" i="1" dirty="0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 1 </a:t>
            </a:r>
            <a:r>
              <a:rPr sz="2500" b="1" i="1" dirty="0" err="1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полугодие</a:t>
            </a:r>
            <a:r>
              <a:rPr sz="2500" b="1" i="1" dirty="0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 2022 </a:t>
            </a:r>
            <a:r>
              <a:rPr sz="2500" b="1" i="1" err="1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года</a:t>
            </a:r>
            <a:r>
              <a:rPr sz="2500" b="1" i="1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                     </a:t>
            </a:r>
            <a:r>
              <a:rPr lang="ru-RU" sz="2500" b="1" i="1" dirty="0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                  </a:t>
            </a:r>
            <a:r>
              <a:rPr sz="2500" b="1" i="1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         </a:t>
            </a:r>
            <a:r>
              <a:rPr sz="2500" b="1" i="1" dirty="0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в </a:t>
            </a:r>
            <a:r>
              <a:rPr sz="2500" b="1" i="1" dirty="0" err="1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разрезе</a:t>
            </a:r>
            <a:r>
              <a:rPr sz="2500" b="1" i="1" dirty="0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функциональной</a:t>
            </a:r>
            <a:r>
              <a:rPr sz="2500" b="1" i="1" dirty="0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классификации</a:t>
            </a:r>
            <a:r>
              <a:rPr sz="2500" b="1" i="1" dirty="0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0033CC"/>
                </a:solidFill>
                <a:latin typeface="Times New Roman" pitchFamily="1" charset="0"/>
                <a:cs typeface="Times New Roman" pitchFamily="1" charset="0"/>
              </a:rPr>
              <a:t>расходов</a:t>
            </a:r>
            <a:endParaRPr lang="ru-RU" sz="2500" dirty="0">
              <a:solidFill>
                <a:srgbClr val="0033CC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EAFA9E-D0D2-BF0C-9C52-2659B41C6A73}" type="slidenum">
              <a:rPr lang="ru-RU" smtClean="0"/>
              <a:pPr>
                <a:defRPr lang="ru-RU"/>
              </a:pPr>
              <a:t>14</a:t>
            </a:fld>
            <a:endParaRPr lang="ru-RU"/>
          </a:p>
        </p:txBody>
      </p:sp>
      <p:sp>
        <p:nvSpPr>
          <p:cNvPr id="5" name="Овал 16"/>
          <p:cNvSpPr>
            <a:extLst>
              <a:ext uri="smNativeData">
                <pr:smNativeData xmlns="" xmlns:p14="http://schemas.microsoft.com/office/powerpoint/2010/main" xmlns:pr="smNativeData" val="SMDATA_13_v6GkYBMAAAAlAAAAZgAAAA0AAAAAkAAAAEgAAACQAAAASAAAAAAAAAABAAAAAAAAAAEAAABQAAAAAAAAAAAA8D8AAAAAAADwPwAAAAAAAOA/AAAAAAAA4D8AAAAAAADgPwAAAAAAAOA/AAAAAAAA4D8AAAAAAADgPwAAAAAAAOA/AAAAAAAA4D8CAAAAjAAAAAEAAAAGAAAA3vzuAIv6yAAAAAAAAAAAAAAAAAAAAAAAAAAAAAAAAAAAAAAAeAAAAAEAAABAAAAAnP///5z///8AAAAAAAAAAAEAAAAyAAAAuvrc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CK7JwAMAAAAEAAAAAAAAAAAAAAAAAAAAAAAAAAeAAAAaAAAAAEAAAAAAAAAAAAAAAAAAAAAAAAAECcAABAnAAAAAAAAAAAAAAAAAAAAAAAAAAAAAAAAAAAAAAAAAAAAAGQAAAAAAAAAwMD/AAAAAAAAAAAAAAAAAAAAAABkAAAAAAAAAH9/fwAKAAAAHwAAAFQAAADe/O4Ai/rIALr63AAAAAAAAAAAAAAAAAAAAAAAAAAAAAAAAAAAAAAAAAAAAn9/fwAAAAACy8vLAMDA/wB/f38AAAAAAAAAAAAAAAAAAAAAAAAAAAAhAAAAGAAAABQAAABtCwAAWQgAAEQtAAA8DAAAEAAAACYAAAAIAAAA//////////8="/>
              </a:ext>
            </a:extLst>
          </p:cNvSpPr>
          <p:nvPr/>
        </p:nvSpPr>
        <p:spPr>
          <a:xfrm>
            <a:off x="142845" y="1142985"/>
            <a:ext cx="4643469" cy="845836"/>
          </a:xfrm>
          <a:prstGeom prst="ellipse">
            <a:avLst/>
          </a:prstGeom>
          <a:solidFill>
            <a:srgbClr val="CCCCFF"/>
          </a:solid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Социальная политика</a:t>
            </a:r>
          </a:p>
        </p:txBody>
      </p:sp>
      <p:sp>
        <p:nvSpPr>
          <p:cNvPr id="6" name="Скругленный прямоугольник 9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AAAAAs+/SAP///wgAAAAAAAAAAAAAAAAAAAAAAAAAAAAAAAAAAAAAeAAAAAEAAABAAAAAAAAAAAAAAAB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BD12f8MAAAAEAAAAAAAAAAAAAAAAAAAAAAAAAAeAAAAaAAAAAAAAAAAAAAAAAAAAAAAAAAAAAAAECcAABAnAAAAAAAAAAAAAAAAAAAAAAAAAAAAAAAAAAAAAAAAAAAAAGQAAAAAAAAAwMD/AAAAAAAAAAAAAAAAAAAAAABkAAAAAAAAAH9/fwAKAAAAHwAAAFQAAACz79IA////AQAAAAAAAAAAAAAAAAAAAAAAAAAAAAAAAAAAAAAAAAAAAAAAAn9/fwAAAAACy8vLAMDA/wB/f38AAAAAAAAAAAAAAAAAAAAAAAAAAAAhAAAAGAAAABQAAACRHAAA0g8AAO82AAAVGQAAEAAAACYAAAAIAAAA//////////8="/>
              </a:ext>
            </a:extLst>
          </p:cNvSpPr>
          <p:nvPr/>
        </p:nvSpPr>
        <p:spPr>
          <a:xfrm>
            <a:off x="357158" y="2643182"/>
            <a:ext cx="3929090" cy="114300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600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Пенсионное обеспечение</a:t>
            </a: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публичные нормативные социальные выплаты гражданам,</a:t>
            </a:r>
            <a:endParaRPr lang="ru-RU" sz="1400" dirty="0">
              <a:solidFill>
                <a:srgbClr val="0000FF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и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сполнение  30,0 </a:t>
            </a:r>
            <a:r>
              <a:rPr lang="ru-RU" sz="14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тыс. рублей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(50,0%)</a:t>
            </a:r>
            <a:endParaRPr lang="ru-RU" sz="1400" dirty="0">
              <a:solidFill>
                <a:srgbClr val="0000FF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072464" y="2285198"/>
            <a:ext cx="571504" cy="1588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sz="2500" b="1" i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Исполнение</a:t>
            </a:r>
            <a:r>
              <a:rPr sz="2500" b="1" i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бюджета</a:t>
            </a:r>
            <a:r>
              <a:rPr sz="2500" b="1" i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за</a:t>
            </a:r>
            <a:r>
              <a:rPr sz="2500" b="1" i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1 </a:t>
            </a:r>
            <a:r>
              <a:rPr sz="2500" b="1" i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полугодие</a:t>
            </a:r>
            <a:r>
              <a:rPr sz="2500" b="1" i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2022 </a:t>
            </a:r>
            <a:r>
              <a:rPr sz="2500" b="1" i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года</a:t>
            </a:r>
            <a:r>
              <a:rPr sz="2500" b="1" i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                             в </a:t>
            </a:r>
            <a:r>
              <a:rPr sz="2500" b="1" i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разрезе</a:t>
            </a:r>
            <a:r>
              <a:rPr sz="2500" b="1" i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функциональной</a:t>
            </a:r>
            <a:r>
              <a:rPr sz="2500" b="1" i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классификации</a:t>
            </a:r>
            <a:r>
              <a:rPr sz="2500" b="1" i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500" b="1" i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расходов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150404-4AD2-40F2-9CAD-BCA74AE36AE9}" type="slidenum">
              <a:rPr lang="ru-RU" smtClean="0"/>
              <a:pPr>
                <a:defRPr lang="ru-RU"/>
              </a:pPr>
              <a:t>15</a:t>
            </a:fld>
            <a:endParaRPr lang="ru-RU"/>
          </a:p>
        </p:txBody>
      </p:sp>
      <p:sp>
        <p:nvSpPr>
          <p:cNvPr id="6" name="Овал 5"/>
          <p:cNvSpPr>
            <a:extLst>
              <a:ext uri="smNativeData">
                <pr:smNativeData xmlns="" xmlns:p14="http://schemas.microsoft.com/office/powerpoint/2010/main" xmlns:pr="smNativeData" val="SMDATA_13_v6GkYBMAAAAlAAAAZgAAAA0AAAAAkAAAAEgAAACQAAAASAAAAAAAAAABAAAAAAAAAAEAAABQAAAAAAAAAAAA8D8AAAAAAADwPwAAAAAAAOA/AAAAAAAA4D8AAAAAAADgPwAAAAAAAOA/AAAAAAAA4D8AAAAAAADgPwAAAAAAAOA/AAAAAAAA4D8CAAAAjAAAAAEAAAAGAAAA3vzuAIv6yAAAAAAAAAAAAAAAAAAAAAAAAAAAAAAAAAAAAAAAeAAAAAEAAABAAAAAnP///5z///8AAAAAAAAAAAEAAAAyAAAAuvrc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QAAAAMAAAAEAAAAAAAAAAAAAAAAAAAAAAAAAAeAAAAaAAAAAEAAAAAAAAAAAAAAAAAAAAAAAAAECcAABAnAAAAAAAAAAAAAAAAAAAAAAAAAAAAAAAAAAAAAAAAAAAAAGQAAAAAAAAAwMD/AAAAAAAAAAAAAAAAAAAAAABkAAAAAAAAAH9/fwAKAAAAHwAAAFQAAADe/O4Ai/rIALr63AAAAAAAAAAAAAAAAAAAAAAAAAAAAAAAAAAAAAAAAAAAAn9/fwAAAAACy8vLAMDA/wB/f38AAAAAAAAAAAAAAAAAAAAAAAAAAAAhAAAAGAAAABQAAAAvDQAA1QQAAIIrAACMCgAAEAAAACYAAAAIAAAA//////////8="/>
              </a:ext>
            </a:extLst>
          </p:cNvSpPr>
          <p:nvPr/>
        </p:nvSpPr>
        <p:spPr>
          <a:xfrm>
            <a:off x="1928794" y="1071546"/>
            <a:ext cx="5500725" cy="785818"/>
          </a:xfrm>
          <a:prstGeom prst="ellipse">
            <a:avLst/>
          </a:prstGeom>
          <a:solidFill>
            <a:srgbClr val="CCCCFF"/>
          </a:solid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Физическая культура и спорт   </a:t>
            </a: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6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исполнение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1 454,8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</a:t>
            </a:r>
            <a:r>
              <a:rPr lang="ru-RU" sz="16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. рублей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(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76,1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%)</a:t>
            </a:r>
            <a:endParaRPr lang="ru-RU" sz="1600" dirty="0">
              <a:solidFill>
                <a:srgbClr val="0000FF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sp>
        <p:nvSpPr>
          <p:cNvPr id="7" name="Скругленный прямоугольник 41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AAAAAs+/SAP///wgAAAAAAAAAAAAAAAAAAAAAAAAAAAAAAAAAAAAAeAAAAAEAAABAAAAAAAAAAAAAAABaAAAAAAAAAAAAAAAAAAAAAAAAAAAAAAAAAAAAAAAAAAAAAAAAAAAAAAAAAAAAAAAAAAAAAAAAAAAAAAAAAAAAAAAAAAAAAAAAAAAAFAAAADwAAAABAAAAAAAAAMzM/wAPAAAAAQAAACMAAAAjAAAAIwAAAB4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IAAAAMAAAAEAAAAAAAAAAAAAAAAAAAAAAAAAAeAAAAaAAAAAAAAAAAAAAAAAAAAAAAAAAAAAAAECcAABAnAAAAAAAAAAAAAAAAAAAAAAAAAAAAAAAAAAAAAAAAAAAAAGQAAAAAAAAAwMD/AAAAAAAAAAAAAAAAAAAAAABkAAAAAAAAAH9/fwAKAAAAHwAAAFQAAACz79IA////AQAAAAAAAAAAAAAAAAAAAAAAAAAAAAAAAAAAAAAAAAAAzMz/AH9/fwAAAAACy8vLAMDA/wB/f38AAAAAAAAAAAAAAAAAAAAAAAAAAAAhAAAAGAAAABQAAADhAAAAQhAAAFYTAAA/GwAAEAAAACYAAAAIAAAA//////////8="/>
              </a:ext>
            </a:extLst>
          </p:cNvSpPr>
          <p:nvPr/>
        </p:nvSpPr>
        <p:spPr>
          <a:xfrm>
            <a:off x="71406" y="1857364"/>
            <a:ext cx="2714644" cy="17859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cap="flat" cmpd="sng" algn="ctr">
            <a:solidFill>
              <a:srgbClr val="CCCCFF"/>
            </a:solidFill>
            <a:prstDash val="solid"/>
            <a:headEnd type="none"/>
            <a:tailEnd type="none"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sz="13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Расходы</a:t>
            </a:r>
            <a:r>
              <a:rPr sz="13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3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на</a:t>
            </a:r>
            <a:r>
              <a:rPr sz="13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3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обеспечение</a:t>
            </a:r>
            <a:r>
              <a:rPr sz="13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 </a:t>
            </a:r>
            <a:r>
              <a:rPr sz="1300" b="1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деятельности</a:t>
            </a:r>
            <a:r>
              <a:rPr sz="1300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lang="ru-RU" sz="1300" b="1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подведомственного </a:t>
            </a:r>
            <a:r>
              <a:rPr lang="ru-RU" sz="1300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учреждения МБУ «Дом Культуры «Лесник</a:t>
            </a:r>
            <a:r>
              <a:rPr lang="ru-RU" sz="1300" b="1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»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, </a:t>
            </a:r>
            <a:r>
              <a:rPr lang="ru-RU" sz="13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исполнение </a:t>
            </a:r>
            <a:r>
              <a:rPr lang="ru-RU" sz="13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в </a:t>
            </a:r>
            <a:r>
              <a:rPr lang="ru-RU" sz="13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сумме </a:t>
            </a:r>
            <a:r>
              <a:rPr lang="ru-RU" sz="13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1416,0 </a:t>
            </a:r>
            <a:r>
              <a:rPr lang="ru-RU" sz="13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</a:t>
            </a:r>
            <a:r>
              <a:rPr lang="ru-RU" sz="13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. рублей</a:t>
            </a:r>
          </a:p>
        </p:txBody>
      </p:sp>
      <p:sp>
        <p:nvSpPr>
          <p:cNvPr id="8" name="Скругленный прямоугольник 42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AAAAAs+/SAP///wgAAAAAAAAAAAAAAAAAAAAAAAAAAAAAAAAAAAAAeAAAAAEAAABAAAAAAAAAAAAAAAB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ICAgIMAAAAEAAAAAAAAAAAAAAAAAAAAAAAAAAeAAAAaAAAAAAAAAAAAAAAAAAAAAAAAAAAAAAAECcAABAnAAAAAAAAAAAAAAAAAAAAAAAAAAAAAAAAAAAAAAAAAAAAAGQAAAAAAAAAwMD/AAAAAAAAAAAAAAAAAAAAAABkAAAAAAAAAH9/fwAKAAAAHwAAAFQAAACz79IA////AQAAAAAAAAAAAAAAAAAAAAAAAAAAAAAAAAAAAAAAAAAAAAAAAn9/fwAAAAACy8vLAMDA/wB/f38AAAAAAAAAAAAAAAAAAAAAAAAAAAAhAAAAGAAAABQAAABbJQAAQhAAAF83AAA/GwAAEAAAACYAAAAIAAAA//////////8="/>
              </a:ext>
            </a:extLst>
          </p:cNvSpPr>
          <p:nvPr/>
        </p:nvSpPr>
        <p:spPr>
          <a:xfrm>
            <a:off x="5572132" y="1857364"/>
            <a:ext cx="3429024" cy="17859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300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Проведение общепоселковых </a:t>
            </a:r>
            <a:r>
              <a:rPr lang="ru-RU" sz="1300" b="1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мероприятий в сфере физической культуры и спорта, </a:t>
            </a:r>
            <a:r>
              <a:rPr lang="ru-RU" sz="13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исполнение </a:t>
            </a:r>
            <a:r>
              <a:rPr lang="ru-RU" sz="13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в сумме </a:t>
            </a:r>
            <a:r>
              <a:rPr lang="ru-RU" sz="13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38,8 </a:t>
            </a:r>
            <a:r>
              <a:rPr lang="ru-RU" sz="13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</a:t>
            </a:r>
            <a:r>
              <a:rPr lang="ru-RU" sz="13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. рублей: </a:t>
            </a:r>
            <a:r>
              <a:rPr lang="ru-RU" sz="13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День </a:t>
            </a:r>
            <a:r>
              <a:rPr lang="ru-RU" sz="13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защитника Отечества, </a:t>
            </a:r>
            <a:r>
              <a:rPr lang="ru-RU" sz="13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спортивное мероприятие </a:t>
            </a:r>
            <a:r>
              <a:rPr lang="ru-RU" sz="13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«</a:t>
            </a:r>
            <a:r>
              <a:rPr lang="ru-RU" sz="1300" dirty="0" err="1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Зарничка</a:t>
            </a:r>
            <a:r>
              <a:rPr lang="ru-RU" sz="13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»; </a:t>
            </a:r>
            <a:r>
              <a:rPr lang="ru-RU" sz="13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спортивное состязание </a:t>
            </a:r>
            <a:r>
              <a:rPr lang="ru-RU" sz="13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«</a:t>
            </a:r>
            <a:r>
              <a:rPr lang="ru-RU" sz="13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Мини-хоккей </a:t>
            </a:r>
            <a:r>
              <a:rPr lang="ru-RU" sz="13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в валенках</a:t>
            </a:r>
            <a:r>
              <a:rPr lang="ru-RU" sz="13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», соревнования по волейболу на Кубок главы </a:t>
            </a:r>
            <a:r>
              <a:rPr lang="ru-RU" sz="1300" dirty="0" err="1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с.п.Унъюган</a:t>
            </a:r>
            <a:r>
              <a:rPr lang="ru-RU" sz="13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, День защиты детей, День молодёжи</a:t>
            </a:r>
            <a:endParaRPr lang="ru-RU" sz="1300" dirty="0">
              <a:solidFill>
                <a:srgbClr val="0000FF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cxnSp>
        <p:nvCxnSpPr>
          <p:cNvPr id="10" name="Прямая со стрелкой 9"/>
          <p:cNvCxnSpPr>
            <a:stCxn id="6" idx="2"/>
            <a:endCxn id="7" idx="0"/>
          </p:cNvCxnSpPr>
          <p:nvPr/>
        </p:nvCxnSpPr>
        <p:spPr>
          <a:xfrm rot="10800000" flipV="1">
            <a:off x="1428728" y="1464454"/>
            <a:ext cx="500066" cy="392909"/>
          </a:xfrm>
          <a:prstGeom prst="straightConnector1">
            <a:avLst/>
          </a:prstGeom>
          <a:ln w="95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429520" y="1500174"/>
            <a:ext cx="428628" cy="35719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МогоритаОВ\Desktop\фото\куб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071942"/>
            <a:ext cx="2143140" cy="192882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6" name="Picture 4" descr="C:\Users\МогоритаОВ\Desktop\фото\спорт ф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857628"/>
            <a:ext cx="3214710" cy="2428892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7" name="Picture 5" descr="C:\Users\МогоритаОВ\Desktop\фото\дк спо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857628"/>
            <a:ext cx="2786082" cy="228601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8" name="Picture 6" descr="C:\Users\МогоритаОВ\Desktop\фото\куб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000240"/>
            <a:ext cx="2428892" cy="171451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153540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7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extLst>
              <a:ext uri="smNativeData">
                <pr:smNativeData xmlns="" xmlns:p14="http://schemas.microsoft.com/office/powerpoint/2010/main" xmlns:pr="smNativeData" val="SMDATA_13_v6GkYBMAAAAlAAAAZAAAAA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Q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oAAAAEwMAAEA4AACRCAAAEAAAACYAAAAIAAAA//////////8="/>
              </a:ext>
            </a:extLst>
          </p:cNvSpPr>
          <p:nvPr/>
        </p:nvSpPr>
        <p:spPr>
          <a:xfrm>
            <a:off x="106680" y="571480"/>
            <a:ext cx="9037320" cy="1071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742950" indent="-285750"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143000" indent="-228600"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00200" indent="-228600"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057400" indent="-228600"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pPr algn="ctr">
              <a:defRPr lang="ru-RU"/>
            </a:pPr>
            <a:r>
              <a:rPr lang="ru-RU" sz="2800" b="1" dirty="0">
                <a:solidFill>
                  <a:srgbClr val="0000FF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Исполнение бюджета  муниципального образования </a:t>
            </a:r>
          </a:p>
          <a:p>
            <a:pPr algn="ctr">
              <a:defRPr lang="ru-RU"/>
            </a:pPr>
            <a:r>
              <a:rPr lang="ru-RU" sz="2800" b="1" dirty="0">
                <a:solidFill>
                  <a:srgbClr val="0000FF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сельское поселение Унъюган за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1 полугодие 2022 года</a:t>
            </a:r>
            <a:endParaRPr lang="ru-RU" sz="2800" dirty="0">
              <a:solidFill>
                <a:srgbClr val="0000FF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3" name="Прямоугольник 4"/>
          <p:cNvSpPr>
            <a:extLst>
              <a:ext uri="smNativeData">
                <pr:smNativeData xmlns="" xmlns:p14="http://schemas.microsoft.com/office/powerpoint/2010/main" xmlns:pr="smNativeData" val="SMDATA_13_v6GkYBMAAAAlAAAAZAAAAA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KBKX0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DhAAAAGwoAAF83AACOJgAAEAAAACYAAAAIAAAA//////////8="/>
              </a:ext>
            </a:extLst>
          </p:cNvSpPr>
          <p:nvPr/>
        </p:nvSpPr>
        <p:spPr>
          <a:xfrm>
            <a:off x="142875" y="1714487"/>
            <a:ext cx="8858250" cy="49292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742950" indent="-285750"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143000" indent="-228600"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00200" indent="-228600"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057400" indent="-228600"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pPr algn="ctr">
              <a:defRPr lang="ru-RU"/>
            </a:pPr>
            <a:endParaRPr lang="ru-RU" sz="2400" b="1" dirty="0" smtClean="0">
              <a:solidFill>
                <a:srgbClr val="000000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  <a:p>
            <a:pPr algn="ctr">
              <a:defRPr lang="ru-RU"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Информация </a:t>
            </a:r>
            <a:r>
              <a:rPr lang="ru-RU" sz="2400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подготовлена на основании:</a:t>
            </a:r>
          </a:p>
          <a:p>
            <a:pPr algn="ctr">
              <a:defRPr lang="ru-RU"/>
            </a:pPr>
            <a:endParaRPr lang="ru-RU" sz="2400" b="1" dirty="0">
              <a:latin typeface="Times New Roman" pitchFamily="1" charset="0"/>
              <a:ea typeface="Arial" pitchFamily="2" charset="0"/>
              <a:cs typeface="Times New Roman" pitchFamily="1" charset="0"/>
            </a:endParaRPr>
          </a:p>
          <a:p>
            <a:pPr algn="just">
              <a:buFontTx/>
              <a:buChar char="-"/>
              <a:defRPr lang="ru-RU"/>
            </a:pPr>
            <a:r>
              <a:rPr lang="ru-RU" sz="2400" b="1" dirty="0" smtClean="0">
                <a:latin typeface="Times New Roman" pitchFamily="1" charset="0"/>
                <a:ea typeface="Arial" pitchFamily="2" charset="0"/>
                <a:cs typeface="Times New Roman" pitchFamily="1" charset="0"/>
              </a:rPr>
              <a:t> </a:t>
            </a:r>
            <a:r>
              <a:rPr lang="ru-RU" dirty="0">
                <a:latin typeface="Times New Roman" pitchFamily="1" charset="0"/>
                <a:ea typeface="Arial" pitchFamily="2" charset="0"/>
                <a:cs typeface="Times New Roman" pitchFamily="1" charset="0"/>
              </a:rPr>
              <a:t>решения Совета депутатов сельского поселения Унъюган от </a:t>
            </a:r>
            <a:r>
              <a:rPr lang="ru-RU" dirty="0" smtClean="0">
                <a:latin typeface="Times New Roman" pitchFamily="1" charset="0"/>
                <a:ea typeface="Arial" pitchFamily="2" charset="0"/>
                <a:cs typeface="Times New Roman" pitchFamily="1" charset="0"/>
              </a:rPr>
              <a:t>22.12.2021 №49 «О </a:t>
            </a:r>
            <a:r>
              <a:rPr lang="ru-RU" dirty="0">
                <a:latin typeface="Times New Roman" pitchFamily="1" charset="0"/>
                <a:ea typeface="Arial" pitchFamily="2" charset="0"/>
                <a:cs typeface="Times New Roman" pitchFamily="1" charset="0"/>
              </a:rPr>
              <a:t>бюджете муниципального образования сельское  поселение Унъюган на </a:t>
            </a:r>
            <a:r>
              <a:rPr lang="ru-RU" dirty="0" smtClean="0">
                <a:latin typeface="Times New Roman" pitchFamily="1" charset="0"/>
                <a:ea typeface="Arial" pitchFamily="2" charset="0"/>
                <a:cs typeface="Times New Roman" pitchFamily="1" charset="0"/>
              </a:rPr>
              <a:t>2022 </a:t>
            </a:r>
            <a:r>
              <a:rPr lang="ru-RU" dirty="0">
                <a:latin typeface="Times New Roman" pitchFamily="1" charset="0"/>
                <a:ea typeface="Arial" pitchFamily="2" charset="0"/>
                <a:cs typeface="Times New Roman" pitchFamily="1" charset="0"/>
              </a:rPr>
              <a:t>год и на плановый период </a:t>
            </a:r>
            <a:r>
              <a:rPr lang="ru-RU" dirty="0" smtClean="0">
                <a:latin typeface="Times New Roman" pitchFamily="1" charset="0"/>
                <a:ea typeface="Arial" pitchFamily="2" charset="0"/>
                <a:cs typeface="Times New Roman" pitchFamily="1" charset="0"/>
              </a:rPr>
              <a:t>2023 </a:t>
            </a:r>
            <a:r>
              <a:rPr lang="ru-RU" dirty="0">
                <a:latin typeface="Times New Roman" pitchFamily="1" charset="0"/>
                <a:ea typeface="Arial" pitchFamily="2" charset="0"/>
                <a:cs typeface="Times New Roman" pitchFamily="1" charset="0"/>
              </a:rPr>
              <a:t>и </a:t>
            </a:r>
            <a:r>
              <a:rPr lang="ru-RU" dirty="0" smtClean="0">
                <a:latin typeface="Times New Roman" pitchFamily="1" charset="0"/>
                <a:ea typeface="Arial" pitchFamily="2" charset="0"/>
                <a:cs typeface="Times New Roman" pitchFamily="1" charset="0"/>
              </a:rPr>
              <a:t>2024 </a:t>
            </a:r>
            <a:r>
              <a:rPr lang="ru-RU" dirty="0">
                <a:latin typeface="Times New Roman" pitchFamily="1" charset="0"/>
                <a:ea typeface="Arial" pitchFamily="2" charset="0"/>
                <a:cs typeface="Times New Roman" pitchFamily="1" charset="0"/>
              </a:rPr>
              <a:t>годов</a:t>
            </a:r>
            <a:r>
              <a:rPr lang="ru-RU" dirty="0" smtClean="0">
                <a:latin typeface="Times New Roman" pitchFamily="1" charset="0"/>
                <a:ea typeface="Arial" pitchFamily="2" charset="0"/>
                <a:cs typeface="Times New Roman" pitchFamily="1" charset="0"/>
              </a:rPr>
              <a:t>»;</a:t>
            </a:r>
            <a:endParaRPr lang="ru-RU" dirty="0">
              <a:latin typeface="Times New Roman" pitchFamily="1" charset="0"/>
              <a:ea typeface="Arial" pitchFamily="2" charset="0"/>
              <a:cs typeface="Times New Roman" pitchFamily="1" charset="0"/>
            </a:endParaRPr>
          </a:p>
          <a:p>
            <a:pPr algn="just">
              <a:defRPr lang="ru-RU"/>
            </a:pPr>
            <a:r>
              <a:rPr lang="ru-RU" dirty="0" smtClean="0">
                <a:latin typeface="Times New Roman" pitchFamily="1" charset="0"/>
                <a:cs typeface="Times New Roman" pitchFamily="1" charset="0"/>
              </a:rPr>
              <a:t>- решения Совета депутатов сельского поселения Унъюган от 27.04.2022 №9 «О внесении изменений в решение Совета депутатов сельского поселения Унъюган от 22.12.2021 №49 «О бюджете муниципального образования сельское  поселение Унъюган на 2022 год и на плановый период 2023 и 2024 годов»</a:t>
            </a:r>
            <a:endParaRPr lang="ru-RU" dirty="0">
              <a:latin typeface="Times New Roman" pitchFamily="1" charset="0"/>
              <a:ea typeface="Arial" pitchFamily="2" charset="0"/>
              <a:cs typeface="Times New Roman" pitchFamily="1" charset="0"/>
            </a:endParaRPr>
          </a:p>
          <a:p>
            <a:pPr algn="just">
              <a:defRPr lang="ru-RU"/>
            </a:pPr>
            <a:endParaRPr lang="ru-RU" sz="2400" dirty="0">
              <a:latin typeface="Times New Roman" pitchFamily="1" charset="0"/>
              <a:ea typeface="Arial" pitchFamily="2" charset="0"/>
              <a:cs typeface="Times New Roman" pitchFamily="1" charset="0"/>
            </a:endParaRPr>
          </a:p>
          <a:p>
            <a:pPr algn="r">
              <a:defRPr lang="ru-RU"/>
            </a:pPr>
            <a:endParaRPr sz="2400" b="1" dirty="0">
              <a:latin typeface="Times New Roman" pitchFamily="1" charset="0"/>
              <a:cs typeface="Times New Roman" pitchFamily="1" charset="0"/>
            </a:endParaRPr>
          </a:p>
          <a:p>
            <a:pPr algn="r">
              <a:defRPr lang="ru-RU"/>
            </a:pPr>
            <a:r>
              <a:rPr lang="ru-RU" sz="2000" b="1" dirty="0" smtClean="0">
                <a:latin typeface="Times New Roman" pitchFamily="1" charset="0"/>
                <a:ea typeface="Arial" pitchFamily="2" charset="0"/>
                <a:cs typeface="Times New Roman" pitchFamily="1" charset="0"/>
              </a:rPr>
              <a:t>Финансово-экономический отдел</a:t>
            </a:r>
          </a:p>
          <a:p>
            <a:pPr algn="r">
              <a:defRPr lang="ru-RU"/>
            </a:pPr>
            <a:r>
              <a:rPr lang="ru-RU" sz="2000" b="1" dirty="0" smtClean="0">
                <a:latin typeface="Times New Roman" pitchFamily="1" charset="0"/>
                <a:ea typeface="Arial" pitchFamily="2" charset="0"/>
                <a:cs typeface="Times New Roman" pitchFamily="1" charset="0"/>
              </a:rPr>
              <a:t>Администрации </a:t>
            </a:r>
            <a:r>
              <a:rPr lang="ru-RU" sz="2000" b="1" dirty="0">
                <a:latin typeface="Times New Roman" pitchFamily="1" charset="0"/>
                <a:ea typeface="Arial" pitchFamily="2" charset="0"/>
                <a:cs typeface="Times New Roman" pitchFamily="1" charset="0"/>
              </a:rPr>
              <a:t>сельского поселения Унъюган</a:t>
            </a:r>
          </a:p>
        </p:txBody>
      </p:sp>
      <p:sp>
        <p:nvSpPr>
          <p:cNvPr id="4" name="Номер слайда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6GkYBMAAAAlAAAAZAAAAA0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CcECxE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8KAAAAAAAAEA4AAA+AgAAEAAAACYAAAAIAAAAAQAAAAAAAAA="/>
              </a:ext>
            </a:extLst>
          </p:cNvSpPr>
          <p:nvPr>
            <p:ph type="sldNum" sz="quarter" idx="12"/>
          </p:nvPr>
        </p:nvSpPr>
        <p:spPr>
          <a:xfrm>
            <a:off x="6621780" y="0"/>
            <a:ext cx="2522220" cy="364490"/>
          </a:xfrm>
        </p:spPr>
        <p:txBody>
          <a:bodyPr/>
          <a:lstStyle/>
          <a:p>
            <a:pPr>
              <a:defRPr lang="ru-RU"/>
            </a:pPr>
            <a:r>
              <a:rPr lang="ru-RU" sz="1600" b="1">
                <a:latin typeface="Times New Roman" pitchFamily="1" charset="0"/>
                <a:ea typeface="Arial" pitchFamily="2" charset="0"/>
                <a:cs typeface="Times New Roman" pitchFamily="1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extLst>
              <a:ext uri="smNativeData">
                <pr:smNativeData xmlns="" xmlns:p14="http://schemas.microsoft.com/office/powerpoint/2010/main" xmlns:pr="smNativeData" val="SMDATA_13_v6GkYBMAAAAlAAAAZAAAAA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bgMTM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AyAgAARgAAAA42AAAlBgAAAAAAACYAAAAIAAAA//////////8="/>
              </a:ext>
            </a:extLst>
          </p:cNvSpPr>
          <p:nvPr/>
        </p:nvSpPr>
        <p:spPr>
          <a:xfrm>
            <a:off x="356870" y="44450"/>
            <a:ext cx="8430260" cy="9544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742950" indent="-285750"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143000" indent="-228600"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00200" indent="-228600"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057400" indent="-228600"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lang="ru-RU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pPr algn="ctr">
              <a:defRPr lang="ru-RU"/>
            </a:pPr>
            <a:r>
              <a:rPr lang="ru-RU" sz="2800" b="1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Основные параметры бюджета сельского поселения Унъюган за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1 полугодие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2022 </a:t>
            </a:r>
            <a:r>
              <a:rPr lang="ru-RU" sz="2800" b="1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года </a:t>
            </a:r>
            <a:endParaRPr lang="ru-RU" sz="2800" dirty="0">
              <a:solidFill>
                <a:srgbClr val="0000FF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sp>
        <p:nvSpPr>
          <p:cNvPr id="3" name="Скругленный прямоугольник 6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AAAAAzJn/AP///wgAAAAAAAAAAAAAAAAAAAAAAAAAAAAAAAAAAAAAeAAAAAEAAABAAAAAAAAAAAAAAAB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Ckm5P8MAAAAEAAAAAAAAAAAAAAAAAAAAAAAAAAeAAAAaAAAAAAAAAAAAAAAAAAAAAAAAAAAAAAAECcAABAnAAAAAAAAAAAAAAAAAAAAAAAAAAAAAAAAAAAAAAAAAAAAAGQAAAAAAAAAwMD/AAAAAAAAAAAAAAAAAAAAAABkAAAAAAAAAH9/fwAKAAAAHwAAAFQAAADMmf8A////AQAAAAAAAAAAAAAAAAAAAAAAAAAAAAAAAAAAAAAAAAAAAlekAn9/fwACV6QCy8vLAMDA/wB/f38AAAAAAAAAAAAAAAAAAAAAAAAAAAAhAAAAGAAAABQAAAAyAgAAeAcAAA42AABtCwAAEAAAACYAAAAIAAAA//////////8="/>
              </a:ext>
            </a:extLst>
          </p:cNvSpPr>
          <p:nvPr/>
        </p:nvSpPr>
        <p:spPr>
          <a:xfrm>
            <a:off x="356870" y="1214120"/>
            <a:ext cx="8430260" cy="64325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Первоначальный утвержденный план </a:t>
            </a: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(Решение Совета депутатов от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22.12.2021 №49)</a:t>
            </a:r>
            <a:endParaRPr lang="ru-RU" sz="1400" b="1" dirty="0">
              <a:solidFill>
                <a:srgbClr val="000000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sp>
        <p:nvSpPr>
          <p:cNvPr id="4" name="Скругленный прямоугольник 7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DAAAAzOiiAO/+2gAAAAAAAAAAAAAAAAAAAAAAAAAAAAAAAAAAAAAAeAAAAAEAAABAAAAAAAAAAJz///9aAAAAAAAAAAEAAABAAAAA5/nQAAAAAAAAAAAAAAAAAAAAAAAAAAAAAAAAAAAAAAAAAAAAAAAAAAAAAAAAAAAAAAAAAAAAAAAAAAAAFAAAADwAAAABAAAAAAAAAJu7WQAPAAAAAQAAACMAAAAjAAAAIwAAAB4AAAAAAAAAZAAAAGQAAAAAAAAAZAAAAGQAAAAVAAAAYAAAAAAAAAAAAAAADwAAACADAAAAAAAAAAAAAAEAAACgMgAAVgcAAKr4//8BAAAAf39/AAEAAABkAAAAAAAAABQAAABAHwAAAAAAACYAAAAAAAAAwOD//wAAAAAmAAAAZAAAABYAAABMAAAAAQAAAAAAAAACAAAAAAAAAAEAAAACV6QJQQAAAAAAAAA8AAAAZAAAAGQAAAAAAAAAy8vLAEEAAAAAAAAAPAAAAGQAAABkAAAAAAAAABcAAAAUAAAAAAAAAAAAAAD/fwAA/38AAAAAAAAJAAAABAAAAGHVLNsMAAAAEAAAAAAAAAAAAAAAAAAAAAAAAAAeAAAAaAAAAAAAAAAAAAAAAAAAAAAAAAAAAAAAECcAABAnAAAAAAAAAAAAAAAAAAAAAAAAAAAAAAAAAAAAAAAAAAAAAFAAAAAAAAAAwMD/AAAAAAAAAAAAAAAAAAAAAABkAAAAAAAAAH9/fwAKAAAAHwAAAFQAAADM6KIA7/7aAOf50AAAAAAAAAAAAAAAAAAAAAAAAAAAAAAAAAAAAAAAm7tZAH9/fwACV6QCy8vLAMDA/wB/f38AAAAAAAAAAAAAAAAAAAAAAAAAAAAhAAAAGAAAABQAAAAyAgAATgwAAOUSAABCEAAAEAAAACYAAAAIAAAA//////////8="/>
              </a:ext>
            </a:extLst>
          </p:cNvSpPr>
          <p:nvPr/>
        </p:nvSpPr>
        <p:spPr>
          <a:xfrm>
            <a:off x="356870" y="2000250"/>
            <a:ext cx="2714625" cy="642620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b="1" dirty="0">
                <a:solidFill>
                  <a:schemeClr val="tx1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Доходы </a:t>
            </a:r>
          </a:p>
          <a:p>
            <a:pPr algn="ctr">
              <a:defRPr lang="ru-RU">
                <a:solidFill>
                  <a:srgbClr val="000000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60 379,5 тыс. рублей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8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DAAAAzOiiAO/+2gAAAAAAAAAAAAAAAAAAAAAAAAAAAAAAAAAAAAAAeAAAAAEAAABAAAAAAAAAAJz///9aAAAAAAAAAAEAAABAAAAA5/nQAAAAAAAAAAAAAAAAAAAAAAAAAAAAAAAAAAAAAAAAAAAAAAAAAAAAAAAAAAAAAAAAAAAAAAAAAAAAFAAAADwAAAABAAAAAAAAAJu7WQAPAAAAAQAAACMAAAAjAAAAIwAAAB4AAAAAAAAAZAAAAGQAAAAAAAAAZAAAAGQAAAAVAAAAYAAAAAAAAAAAAAAADwAAACADAAAAAAAAAAAAAAEAAACgMgAAVgcAAKr4//8BAAAAf39/AAEAAABkAAAAAAAAABQAAABAHwAAAAAAACYAAAAAAAAAwOD//wAAAAAmAAAAZAAAABYAAABMAAAAAQAAAAAAAAACAAAAAAAAAAEAAAACV6QJQQAAAAAAAAA8AAAAZAAAAGQAAAAAAAAAy8vLAEEAAAAAAAAAPAAAAGQAAABkAAAAAAAAABcAAAAUAAAAAAAAAAAAAAD/fwAA/38AAAAAAAAJAAAABAAAADAiKTAMAAAAEAAAAAAAAAAAAAAAAAAAAAAAAAAeAAAAaAAAAAAAAAAAAAAAAAAAAAAAAAAAAAAAECcAABAnAAAAAAAAAAAAAAAAAAAAAAAAAAAAAAAAAAAAAAAAAAAAAFAAAAAAAAAAwMD/AAAAAAAAAAAAAAAAAAAAAABkAAAAAAAAAH9/fwAKAAAAHwAAAFQAAADM6KIA7/7aAOf50AAAAAAAAAAAAAAAAAAAAAAAAAAAAAAAAAAAAAAAm7tZAH9/fwACV6QCy8vLAMDA/wB/f38AAAAAAAAAAAAAAAAAAAAAAAAAAAAhAAAAGAAAABQAAABWEwAATgwAAHokAABCEAAAEAAAACYAAAAIAAAA//////////8="/>
              </a:ext>
            </a:extLst>
          </p:cNvSpPr>
          <p:nvPr/>
        </p:nvSpPr>
        <p:spPr>
          <a:xfrm>
            <a:off x="3143250" y="2000250"/>
            <a:ext cx="2786380" cy="642620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Aft>
                <a:spcPts val="0"/>
              </a:spcAft>
              <a:defRPr lang="ru-RU">
                <a:solidFill>
                  <a:srgbClr val="000000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b="1" dirty="0">
                <a:solidFill>
                  <a:schemeClr val="tx1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Расходы </a:t>
            </a:r>
          </a:p>
          <a:p>
            <a:pPr algn="ctr">
              <a:defRPr lang="ru-RU">
                <a:solidFill>
                  <a:srgbClr val="000000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sz="1400" b="1" smtClean="0">
                <a:solidFill>
                  <a:srgbClr val="C00000"/>
                </a:solidFill>
                <a:latin typeface="Times New Roman" pitchFamily="1" charset="0"/>
                <a:cs typeface="Times New Roman" pitchFamily="1" charset="0"/>
              </a:rPr>
              <a:t>60 379,5 тыс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. рублей</a:t>
            </a:r>
            <a:endParaRPr lang="ru-RU" sz="1400" b="1" dirty="0">
              <a:solidFill>
                <a:srgbClr val="C00000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6" name="Скругленный прямоугольник 9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DAAAAzOiiAO/+2gAAAAAAAAAAAAAAAAAAAAAAAAAAAAAAAAAAAAAAeAAAAAEAAABAAAAAAAAAAJz///9aAAAAAAAAAAEAAABAAAAA5/nQAAAAAAAAAAAAAAAAAAAAAAAAAAAAAAAAAAAAAAAAAAAAAAAAAAAAAAAAAAAAAAAAAAAAAAAAAAAAFAAAADwAAAABAAAAAAAAAJu7WQAPAAAAAQAAACMAAAAjAAAAIwAAAB4AAAAAAAAAZAAAAGQAAAAAAAAAZAAAAGQAAAAVAAAAYAAAAAAAAAAAAAAADwAAACADAAAAAAAAAAAAAAEAAACgMgAAVgcAAKr4//8BAAAAf39/AAEAAABkAAAAAAAAABQAAABAHwAAAAAAACYAAAAAAAAAwOD//wAAAAAmAAAAZAAAABYAAABMAAAAAQAAAAAAAAACAAAAAAAAAAEAAAACV6QJQQAAAAAAAAA8AAAAZAAAAGQAAAAAAAAAy8vLAEEAAAAAAAAAPAAAAGQAAABkAAAAAAAAABcAAAAUAAAAAAAAAAAAAAD/fwAA/38AAAAAAAAJAAAABAAAABpjQd0MAAAAEAAAAAAAAAAAAAAAAAAAAAAAAAAeAAAAaAAAAAAAAAAAAAAAAAAAAAAAAAAAAAAAECcAABAnAAAAAAAAAAAAAAAAAAAAAAAAAAAAAAAAAAAAAAAAAAAAAFAAAAAAAAAAwMD/AAAAAAAAAAAAAAAAAAAAAABkAAAAAAAAAH9/fwAKAAAAHwAAAFQAAADM6KIA7/7aAOf50AAAAAAAAAAAAAAAAAAAAAAAAAAAAAAAAAAAAAAAm7tZAH9/fwACV6QCy8vLAMDA/wB/f38AAAAAAAAAAAAAAAAAAAAAAAAAAAAhAAAAGAAAABQAAADqJAAATgwAAA42AABCEAAAEAAAACYAAAAIAAAA//////////8="/>
              </a:ext>
            </a:extLst>
          </p:cNvSpPr>
          <p:nvPr/>
        </p:nvSpPr>
        <p:spPr>
          <a:xfrm>
            <a:off x="6000750" y="2000250"/>
            <a:ext cx="2786380" cy="642620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Aft>
                <a:spcPts val="0"/>
              </a:spcAft>
              <a:defRPr lang="ru-RU">
                <a:solidFill>
                  <a:srgbClr val="000000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b="1" dirty="0">
                <a:solidFill>
                  <a:schemeClr val="tx1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Дефицит</a:t>
            </a:r>
          </a:p>
          <a:p>
            <a:pPr algn="ctr">
              <a:spcAft>
                <a:spcPts val="0"/>
              </a:spcAft>
              <a:defRPr lang="ru-RU">
                <a:solidFill>
                  <a:srgbClr val="000000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en-US" sz="1400" b="1" dirty="0">
                <a:solidFill>
                  <a:srgbClr val="C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0.0</a:t>
            </a:r>
            <a:r>
              <a:rPr lang="ru-RU" sz="1400" b="1" dirty="0">
                <a:solidFill>
                  <a:srgbClr val="C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тыс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. рублей</a:t>
            </a:r>
            <a:endParaRPr lang="ru-RU" sz="1400" b="1" dirty="0">
              <a:solidFill>
                <a:srgbClr val="C00000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7" name="Скругленный прямоугольник 10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AAAAAzJn/AP///wgAAAAAAAAAAAAAAAAAAAAAAAAAAAAAAAAAAAAAeAAAAAEAAABAAAAAAAAAAAAAAAB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F7Y+bwMAAAAEAAAAAAAAAAAAAAAAAAAAAAAAAAeAAAAaAAAAAAAAAAAAAAAAAAAAAAAAAAAAAAAECcAABAnAAAAAAAAAAAAAAAAAAAAAAAAAAAAAAAAAAAAAAAAAAAAAGQAAAAAAAAAwMD/AAAAAAAAAAAAAAAAAAAAAABkAAAAAAAAAH9/fwAKAAAAHwAAAFQAAADMmf8A////AQAAAAAAAAAAAAAAAAAAAAAAAAAAAAAAAAAAAAAAAAAAAlekAn9/fwACV6QCy8vLAMDA/wB/f38AAAAAAAAAAAAAAAAAAAAAAAAAAAAhAAAAGAAAABQAAAAyAgAANxQAAA42AAC7FwAAEAAAACYAAAAIAAAA//////////8="/>
              </a:ext>
            </a:extLst>
          </p:cNvSpPr>
          <p:nvPr/>
        </p:nvSpPr>
        <p:spPr>
          <a:xfrm>
            <a:off x="356870" y="3286125"/>
            <a:ext cx="8430260" cy="5715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Уточненный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план на 01.07.2022 </a:t>
            </a:r>
            <a:r>
              <a:rPr lang="ru-RU" sz="1400" b="1" dirty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г.</a:t>
            </a:r>
          </a:p>
        </p:txBody>
      </p:sp>
      <p:sp>
        <p:nvSpPr>
          <p:cNvPr id="8" name="Скругленный прямоугольник 11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DAAAAzOiiAO/+2gAAAAAAAAAAAAAAAAAAAAAAAAAAAAAAAAAAAAAAeAAAAAEAAABAAAAAAAAAAJz///9aAAAAAAAAAAEAAABAAAAA5/nQAAAAAAAAAAAAAAAAAAAAAAAAAAAAAAAAAAAAAAAAAAAAAAAAAAAAAAAAAAAAAAAAAAAAAAAAAAAAFAAAADwAAAABAAAAAAAAAJu7WQAPAAAAAQAAACMAAAAjAAAAIwAAAB4AAAAAAAAAZAAAAGQAAAAAAAAAZAAAAGQAAAAVAAAAYAAAAAAAAAAAAAAADwAAACADAAAAAAAAAAAAAAEAAACgMgAAVgcAAKr4//8BAAAAf39/AAEAAABkAAAAAAAAABQAAABAHwAAAAAAACYAAAAAAAAAwOD//wAAAAAmAAAAZAAAABYAAABMAAAAAQAAAAAAAAACAAAAAAAAAAEAAAACV6QJQQAAAAAAAAA8AAAAZAAAAGQAAAAAAAAAy8vLAEEAAAAAAAAAPAAAAGQAAABkAAAAAAAAABcAAAAUAAAAAAAAAAAAAAD/fwAA/38AAAAAAAAJAAAABAAAAI9ouzEMAAAAEAAAAAAAAAAAAAAAAAAAAAAAAAAeAAAAaAAAAAAAAAAAAAAAAAAAAAAAAAAAAAAAECcAABAnAAAAAAAAAAAAAAAAAAAAAAAAAAAAAAAAAAAAAAAAAAAAAFAAAAAAAAAAwMD/AAAAAAAAAAAAAAAAAAAAAABkAAAAAAAAAH9/fwAKAAAAHwAAAFQAAADM6KIA7/7aAOf50AAAAAAAAAAAAAAAAAAAAAAAAAAAAAAAAAAAAAAAm7tZAH9/fwACV6QCy8vLAMDA/wB/f38AAAAAAAAAAAAAAAAAAAAAAAAAAAAhAAAAGAAAABQAAAAyAgAAnBgAAOUSAACRHAAAEAAAACYAAAAIAAAA//////////8="/>
              </a:ext>
            </a:extLst>
          </p:cNvSpPr>
          <p:nvPr/>
        </p:nvSpPr>
        <p:spPr>
          <a:xfrm>
            <a:off x="356870" y="4000500"/>
            <a:ext cx="2714625" cy="643255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b="1" dirty="0">
                <a:solidFill>
                  <a:schemeClr val="tx1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Доходы </a:t>
            </a:r>
          </a:p>
          <a:p>
            <a:pPr algn="ctr">
              <a:defRPr lang="ru-RU">
                <a:solidFill>
                  <a:srgbClr val="000000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sz="1400" b="1" smtClean="0">
                <a:solidFill>
                  <a:srgbClr val="C00000"/>
                </a:solidFill>
                <a:latin typeface="Times New Roman" pitchFamily="1" charset="0"/>
                <a:cs typeface="Times New Roman" pitchFamily="1" charset="0"/>
              </a:rPr>
              <a:t>66 411,8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тыс. рублей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12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DAAAAzOiiAO/+2gAAAAAAAAAAAAAAAAAAAAAAAAAAAAAAAAAAAAAAeAAAAAEAAABAAAAAAAAAAJz///9aAAAAAAAAAAEAAABAAAAA5/nQAAAAAAAAAAAAAAAAAAAAAAAAAAAAAAAAAAAAAAAAAAAAAAAAAAAAAAAAAAAAAAAAAAAAAAAAAAAAFAAAADwAAAABAAAAAAAAAJu7WQAPAAAAAQAAACMAAAAjAAAAIwAAAB4AAAAAAAAAZAAAAGQAAAAAAAAAZAAAAGQAAAAVAAAAYAAAAAAAAAAAAAAADwAAACADAAAAAAAAAAAAAAEAAACgMgAAVgcAAKr4//8BAAAAf39/AAEAAABkAAAAAAAAABQAAABAHwAAAAAAACYAAAAAAAAAwOD//wAAAAAmAAAAZAAAABYAAABMAAAAAQAAAAAAAAACAAAAAAAAAAEAAAACV6QJQQAAAAAAAAA8AAAAZAAAAGQAAAAAAAAAy8vLAEEAAAAAAAAAPAAAAGQAAABkAAAAAAAAABcAAAAUAAAAAAAAAAAAAAD/fwAA/38AAAAAAAAJAAAABAAAAAMAAAAMAAAAEAAAAAAAAAAAAAAAAAAAAAAAAAAeAAAAaAAAAAAAAAAAAAAAAAAAAAAAAAAAAAAAECcAABAnAAAAAAAAAAAAAAAAAAAAAAAAAAAAAAAAAAAAAAAAAAAAAFAAAAAAAAAAwMD/AAAAAAAAAAAAAAAAAAAAAABkAAAAAAAAAH9/fwAKAAAAHwAAAFQAAADM6KIA7/7aAOf50AAAAAAAAAAAAAAAAAAAAAAAAAAAAAAAAAAAAAAAm7tZAH9/fwACV6QCy8vLAMDA/wB/f38AAAAAAAAAAAAAAAAAAAAAAAAAAAAhAAAAGAAAABQAAABWEwAAnBgAAOokAACRHAAAEAAAACYAAAAIAAAA//////////8="/>
              </a:ext>
            </a:extLst>
          </p:cNvSpPr>
          <p:nvPr/>
        </p:nvSpPr>
        <p:spPr>
          <a:xfrm>
            <a:off x="3143250" y="4000500"/>
            <a:ext cx="2857500" cy="643255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Aft>
                <a:spcPts val="0"/>
              </a:spcAft>
              <a:defRPr lang="ru-RU">
                <a:solidFill>
                  <a:srgbClr val="000000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b="1" dirty="0">
                <a:solidFill>
                  <a:schemeClr val="tx1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Расходы </a:t>
            </a:r>
          </a:p>
          <a:p>
            <a:pPr algn="ctr">
              <a:defRPr lang="ru-RU">
                <a:solidFill>
                  <a:srgbClr val="000000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66 993,8 тыс. рублей</a:t>
            </a:r>
            <a:endParaRPr lang="ru-RU" sz="1400" b="1" dirty="0">
              <a:solidFill>
                <a:srgbClr val="C00000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10" name="Скругленный прямоугольник 13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DAAAAzOiiAO/+2gAAAAAAAAAAAAAAAAAAAAAAAAAAAAAAAAAAAAAAeAAAAAEAAABAAAAAAAAAAJz///9aAAAAAAAAAAEAAABAAAAA5/nQAAAAAAAAAAAAAAAAAAAAAAAAAAAAAAAAAAAAAAAAAAAAAAAAAAAAAAAAAAAAAAAAAAAAAAAAAAAAFAAAADwAAAABAAAAAAAAAJu7WQAPAAAAAQAAACMAAAAjAAAAIwAAAB4AAAAAAAAAZAAAAGQAAAAAAAAAZAAAAGQAAAAVAAAAYAAAAAAAAAAAAAAADwAAACADAAAAAAAAAAAAAAEAAACgMgAAVgcAAKr4//8BAAAAf39/AAEAAABkAAAAAAAAABQAAABAHwAAAAAAACYAAAAAAAAAwOD//wAAAAAmAAAAZAAAABYAAABMAAAAAQAAAAAAAAACAAAAAAAAAAEAAAACV6QJQQAAAAAAAAA8AAAAZAAAAGQAAAAAAAAAy8vLAEEAAAAAAAAAPAAAAGQAAABkAAAAAAAAABcAAAAUAAAAAAAAAAAAAAD/fwAA/38AAAAAAAAJAAAABAAAAP////8MAAAAEAAAAAAAAAAAAAAAAAAAAAAAAAAeAAAAaAAAAAAAAAAAAAAAAAAAAAAAAAAAAAAAECcAABAnAAAAAAAAAAAAAAAAAAAAAAAAAAAAAAAAAAAAAAAAAAAAAFAAAAAAAAAAwMD/AAAAAAAAAAAAAAAAAAAAAABkAAAAAAAAAH9/fwAKAAAAHwAAAFQAAADM6KIA7/7aAOf50AAAAAAAAAAAAAAAAAAAAAAAAAAAAAAAAAAAAAAAm7tZAH9/fwACV6QCy8vLAMDA/wB/f38AAAAAAAAAAAAAAAAAAAAAAAAAAAAhAAAAGAAAABQAAABbJQAAnBgAAA42AACRHAAAEAAAACYAAAAIAAAA//////////8="/>
              </a:ext>
            </a:extLst>
          </p:cNvSpPr>
          <p:nvPr/>
        </p:nvSpPr>
        <p:spPr>
          <a:xfrm>
            <a:off x="6072505" y="4000500"/>
            <a:ext cx="2714625" cy="643255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Aft>
                <a:spcPts val="0"/>
              </a:spcAft>
              <a:defRPr lang="ru-RU">
                <a:solidFill>
                  <a:srgbClr val="000000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b="1" dirty="0">
                <a:solidFill>
                  <a:schemeClr val="tx1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Дефицит </a:t>
            </a:r>
          </a:p>
          <a:p>
            <a:pPr algn="ctr">
              <a:defRPr lang="ru-RU">
                <a:solidFill>
                  <a:srgbClr val="000000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sz="1400" b="1" smtClean="0">
                <a:solidFill>
                  <a:srgbClr val="C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-582,0 тыс. рублей</a:t>
            </a:r>
            <a:endParaRPr sz="1400" b="1" dirty="0">
              <a:solidFill>
                <a:srgbClr val="C00000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11" name="Скругленный прямоугольник 14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AAAAAzJn/AP///wgAAAAAAAAAAAAAAAAAAAAAAAAAAAAAAAAAAAAAeAAAAAEAAABAAAAAAAAAAAAAAAB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QAAAAMAAAAEAAAAAAAAAAAAAAAAAAAAAAAAAAeAAAAaAAAAAAAAAAAAAAAAAAAAAAAAAAAAAAAECcAABAnAAAAAAAAAAAAAAAAAAAAAAAAAAAAAAAAAAAAAAAAAAAAAGQAAAAAAAAAwMD/AAAAAAAAAAAAAAAAAAAAAABkAAAAAAAAAH9/fwAKAAAAHwAAAFQAAADMmf8A////AQAAAAAAAAAAAAAAAAAAAAAAAAAAAAAAAAAAAAAAAAAAAlekAn9/fwACV6QCy8vLAMDA/wB/f38AAAAAAAAAAAAAAAAAAAAAAAAAAAAhAAAAGAAAABQAAAAyAgAApB8AAA42AAC4IgAAEAAAACYAAAAIAAAA//////////8="/>
              </a:ext>
            </a:extLst>
          </p:cNvSpPr>
          <p:nvPr/>
        </p:nvSpPr>
        <p:spPr>
          <a:xfrm>
            <a:off x="356870" y="5143500"/>
            <a:ext cx="8430260" cy="50038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Фактическое исполнение на 01.07.2022г.</a:t>
            </a:r>
            <a:endParaRPr lang="ru-RU" sz="1400" b="1" dirty="0">
              <a:solidFill>
                <a:srgbClr val="000000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sp>
        <p:nvSpPr>
          <p:cNvPr id="12" name="Скругленный прямоугольник 15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DAAAAzOiiAO/+2gAAAAAAAAAAAAAAAAAAAAAAAAAAAAAAAAAAAAAAeAAAAAEAAABAAAAAAAAAAJz///9aAAAAAAAAAAEAAABAAAAA5/nQAAAAAAAAAAAAAAAAAAAAAAAAAAAAAAAAAAAAAAAAAAAAAAAAAAAAAAAAAAAAAAAAAAAAAAAAAAAAFAAAADwAAAABAAAAAAAAAJu7WQAPAAAAAQAAACMAAAAjAAAAIwAAAB4AAAAAAAAAZAAAAGQAAAAAAAAAZAAAAGQAAAAVAAAAYAAAAAAAAAAAAAAADwAAACADAAAAAAAAAAAAAAEAAACgMgAAVgcAAKr4//8BAAAAf39/AAEAAABkAAAAAAAAABQAAABAHwAAAAAAACYAAAAAAAAAwOD//wAAAAAmAAAAZAAAABYAAABMAAAAAQAAAAAAAAACAAAAAAAAAAEAAAACV6QJQQAAAAAAAAA8AAAAZAAAAGQAAAAAAAAAy8vLAEEAAAAAAAAAPAAAAGQAAABkAAAAAAAAABcAAAAUAAAAAAAAAAAAAAD/fwAA/38AAAAAAAAJAAAABAAAAAIAAAAMAAAAEAAAAAAAAAAAAAAAAAAAAAAAAAAeAAAAaAAAAAAAAAAAAAAAAAAAAAAAAAAAAAAAECcAABAnAAAAAAAAAAAAAAAAAAAAAAAAAAAAAAAAAAAAAAAAAAAAAFAAAAAAAAAAwMD/AAAAAAAAAAAAAAAAAAAAAABkAAAAAAAAAH9/fwAKAAAAHwAAAFQAAADM6KIA7/7aAOf50AAAAAAAAAAAAAAAAAAAAAAAAAAAAAAAAAAAAAAAm7tZAH9/fwACV6QCy8vLAMDA/wB/f38AAAAAAAAAAAAAAAAAAAAAAAAAAAAhAAAAGAAAABQAAAAyAgAACSQAAHUSAAD+JwAAEAAAACYAAAAIAAAA//////////8="/>
              </a:ext>
            </a:extLst>
          </p:cNvSpPr>
          <p:nvPr/>
        </p:nvSpPr>
        <p:spPr>
          <a:xfrm>
            <a:off x="356870" y="5857875"/>
            <a:ext cx="2643505" cy="643255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b="1" dirty="0">
                <a:solidFill>
                  <a:schemeClr val="tx1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Доходы </a:t>
            </a:r>
          </a:p>
          <a:p>
            <a:pPr algn="ctr">
              <a:defRPr lang="ru-RU">
                <a:solidFill>
                  <a:srgbClr val="000000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" charset="0"/>
                <a:cs typeface="Times New Roman" pitchFamily="1" charset="0"/>
              </a:rPr>
              <a:t>41 600,5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тыс. рублей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6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DAAAAzOiiAO/+2gAAAAAAAAAAAAAAAAAAAAAAAAAAAAAAAAAAAAAAeAAAAAEAAABAAAAAAAAAAJz///9aAAAAAAAAAAEAAABAAAAA5/nQAAAAAAAAAAAAAAAAAAAAAAAAAAAAAAAAAAAAAAAAAAAAAAAAAAAAAAAAAAAAAAAAAAAAAAAAAAAAFAAAADwAAAABAAAAAAAAAJu7WQAPAAAAAQAAACMAAAAjAAAAIwAAAB4AAAAAAAAAZAAAAGQAAAAAAAAAZAAAAGQAAAAVAAAAYAAAAAAAAAAAAAAADwAAACADAAAAAAAAAAAAAAEAAACgMgAAVgcAAKr4//8BAAAAf39/AAEAAABkAAAAAAAAABQAAABAHwAAAAAAACYAAAAAAAAAwOD//wAAAAAmAAAAZAAAABYAAABMAAAAAQAAAAAAAAACAAAAAAAAAAEAAAACV6QJQQAAAAAAAAA8AAAAZAAAAGQAAAAAAAAAy8vLAEEAAAAAAAAAPAAAAGQAAABkAAAAAAAAABcAAAAUAAAAAAAAAAAAAAD/fwAA/38AAAAAAAAJAAAABAAAAAICAgIMAAAAEAAAAAAAAAAAAAAAAAAAAAAAAAAeAAAAaAAAAAAAAAAAAAAAAAAAAAAAAAAAAAAAECcAABAnAAAAAAAAAAAAAAAAAAAAAAAAAAAAAAAAAAAAAAAAAAAAAFAAAAAAAAAAwMD/AAAAAAAAAAAAAAAAAAAAAABkAAAAAAAAAH9/fwAKAAAAHwAAAFQAAADM6KIA7/7aAOf50AAAAAAAAAAAAAAAAAAAAAAAAAAAAAAAAAAAAAAAm7tZAH9/fwACV6QCy8vLAMDA/wB/f38AAAAAAAAAAAAAAAAAAAAAAAAAAAAhAAAAGAAAABQAAADlEgAACSQAAOokAAD+JwAAEAAAACYAAAAIAAAA//////////8="/>
              </a:ext>
            </a:extLst>
          </p:cNvSpPr>
          <p:nvPr/>
        </p:nvSpPr>
        <p:spPr>
          <a:xfrm>
            <a:off x="3071495" y="5857875"/>
            <a:ext cx="2929255" cy="643255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Aft>
                <a:spcPts val="0"/>
              </a:spcAft>
              <a:defRPr lang="ru-RU">
                <a:solidFill>
                  <a:srgbClr val="000000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b="1" dirty="0">
                <a:solidFill>
                  <a:schemeClr val="tx1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Расходы </a:t>
            </a:r>
          </a:p>
          <a:p>
            <a:pPr algn="ctr">
              <a:spcAft>
                <a:spcPts val="0"/>
              </a:spcAft>
              <a:defRPr lang="ru-RU">
                <a:solidFill>
                  <a:srgbClr val="000000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33 788,3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тыс. рублей</a:t>
            </a:r>
            <a:endParaRPr lang="ru-RU" sz="1400" b="1" dirty="0">
              <a:solidFill>
                <a:srgbClr val="C00000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14" name="Скругленный прямоугольник 17"/>
          <p:cNvSpPr>
            <a:extLst>
              <a:ext uri="smNativeData">
                <pr:smNativeData xmlns="" xmlns:p14="http://schemas.microsoft.com/office/powerpoint/2010/main" xmlns:pr="smNativeData" val="SMDATA_13_v6GkYBMAAAAlAAAAZQAAAA0AAAAAkAAAAEgAAACQAAAASAAAAAAAAAABAAAAAAAAAAEAAABQAAAAhbacS3FV1T8AAAAAAAAAAAAAAAAAAOA/AAAAAAAA4D8AAAAAAADgPwAAAAAAAOA/AAAAAAAA4D8AAAAAAADgPwAAAAAAAOA/AAAAAAAA4D8CAAAAjAAAAAEAAAADAAAAzOiiAO/+2gAAAAAAAAAAAAAAAAAAAAAAAAAAAAAAAAAAAAAAeAAAAAEAAABAAAAAAAAAAJz///9aAAAAAAAAAAEAAABAAAAA5/nQAAAAAAAAAAAAAAAAAAAAAAAAAAAAAAAAAAAAAAAAAAAAAAAAAAAAAAAAAAAAAAAAAAAAAAAAAAAAFAAAADwAAAABAAAAAAAAAJu7WQAPAAAAAQAAACMAAAAjAAAAIwAAAB4AAAAAAAAAZAAAAGQAAAAAAAAAZAAAAGQAAAAVAAAAYAAAAAAAAAAAAAAADwAAACADAAAAAAAAAAAAAAEAAACgMgAAVgcAAKr4//8BAAAAf39/AAEAAABkAAAAAAAAABQAAABAHwAAAAAAACYAAAAAAAAAwOD//wAAAAAmAAAAZAAAABYAAABMAAAAAQAAAAAAAAACAAAAAAAAAAEAAAACV6QJQQAAAAAAAAA8AAAAZAAAAGQAAAAAAAAAy8vLAEEAAAAAAAAAPAAAAGQAAABkAAAAAAAAABcAAAAUAAAAAAAAAAAAAAD/fwAA/38AAAAAAAAJAAAABAAAAAQAAAAMAAAAEAAAAAAAAAAAAAAAAAAAAAAAAAAeAAAAaAAAAAAAAAAAAAAAAAAAAAAAAAAAAAAAECcAABAnAAAAAAAAAAAAAAAAAAAAAAAAAAAAAAAAAAAAAAAAAAAAAFAAAAAAAAAAwMD/AAAAAAAAAAAAAAAAAAAAAABkAAAAAAAAAH9/fwAKAAAAHwAAAFQAAADM6KIA7/7aAOf50AAAAAAAAAAAAAAAAAAAAAAAAAAAAAAAAAAAAAAAm7tZAH9/fwACV6QCy8vLAMDA/wB/f38AAAAAAAAAAAAAAAAAAAAAAAAAAAAhAAAAGAAAABQAAABbJQAACSQAAA42AAD+JwAAEAAAACYAAAAIAAAA//////////8="/>
              </a:ext>
            </a:extLst>
          </p:cNvSpPr>
          <p:nvPr/>
        </p:nvSpPr>
        <p:spPr>
          <a:xfrm>
            <a:off x="6072505" y="5857875"/>
            <a:ext cx="2714625" cy="643255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Aft>
                <a:spcPts val="0"/>
              </a:spcAft>
              <a:defRPr lang="ru-RU">
                <a:solidFill>
                  <a:srgbClr val="000000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b="1" dirty="0">
                <a:solidFill>
                  <a:schemeClr val="tx1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Профицит </a:t>
            </a:r>
          </a:p>
          <a:p>
            <a:pPr algn="ctr">
              <a:spcAft>
                <a:spcPts val="0"/>
              </a:spcAft>
              <a:defRPr lang="ru-RU">
                <a:solidFill>
                  <a:srgbClr val="000000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" charset="0"/>
                <a:cs typeface="Times New Roman" pitchFamily="1" charset="0"/>
              </a:rPr>
              <a:t>7 812,2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тыс. рублей</a:t>
            </a:r>
            <a:endParaRPr lang="ru-RU" sz="1400" b="1" dirty="0">
              <a:solidFill>
                <a:srgbClr val="C00000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15" name="Стрелка вниз 19"/>
          <p:cNvSpPr>
            <a:extLst>
              <a:ext uri="smNativeData">
                <pr:smNativeData xmlns="" xmlns:p14="http://schemas.microsoft.com/office/powerpoint/2010/main" xmlns:pr="smNativeData" val="SMDATA_13_v6GkYBMAAAAlAAAAywAAAA0AAAAAkAAAAEgAAACQAAAASAAAAAAAAAABAAAAAAAAAAEAAABQAAAAESPzeAoA4D8AAAAAAADgPwAAAAAAAOA/AAAAAAAA4D8AAAAAAADgPwAAAAAAAOA/AAAAAAAA4D8AAAAAAADgPwAAAAAAAOA/AAAAAAAA4D8CAAAAjAAAAAEAAAACAAAA////AP///wgAAAAAAAAAAHoQ1h+Dn3JFpzSuNjT+4qUAAAAAeAAAAAEAAABAAAAAAAAAAAAAAAB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MAAAAMAAAAEAAAAAAAAAAAAAAAAAAAAAAAAAAeAAAAaAAAAAAAAAAAAAAAAAAAAAAAAAAAAAAAECcAABAnAAAAAAAAAAAAAAAAAAAAAAAAAAAAAAAAAAAAAAAAAAAAAGQAAAAAAAAAwMD/AAAAAAAAAAAAAAAAAAAAAABkAAAAAAAAAH9/fwAKAAAAHwAAAFQAAAD///8A////AQAAAAAAAAAAAAAAAAAAAAAAAAAAAAAAAAAAAAAAAAAAAlekAn9/fwACV6QCy8vLAMDA/wB/f38AAAAAAAAAAAAAAAAAAAAAAAAAAAAhAAAAGAAAABQAAAAQGgAAIxEAACMdAAA3FAAAEAAAACYAAAAIAAAA//////////8="/>
              </a:ext>
            </a:extLst>
          </p:cNvSpPr>
          <p:nvPr/>
        </p:nvSpPr>
        <p:spPr>
          <a:xfrm flipH="1">
            <a:off x="4236720" y="2785745"/>
            <a:ext cx="499745" cy="500380"/>
          </a:xfrm>
          <a:prstGeom prst="downArrow">
            <a:avLst>
              <a:gd name="adj1" fmla="val 50000"/>
              <a:gd name="adj2" fmla="val 50063"/>
            </a:avLst>
          </a:prstGeom>
          <a:blipFill>
            <a:blip r:embed="rId2" cstate="print"/>
            <a:srcRect/>
            <a:tile sx="100000" sy="100000" algn="tl"/>
          </a:blip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16" name="Номер слайда 2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6GkYBMAAAAlAAAAZAAAAA0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DoLQAAAAAAACA4AAA+AgAAEAAAACYAAAAIAAAAAQAAAAAAAAA="/>
              </a:ext>
            </a:extLst>
          </p:cNvSpPr>
          <p:nvPr>
            <p:ph type="sldNum" sz="quarter" idx="12"/>
          </p:nvPr>
        </p:nvSpPr>
        <p:spPr>
          <a:xfrm>
            <a:off x="7462520" y="0"/>
            <a:ext cx="1661160" cy="364490"/>
          </a:xfrm>
        </p:spPr>
        <p:txBody>
          <a:bodyPr/>
          <a:lstStyle/>
          <a:p>
            <a:pPr>
              <a:defRPr lang="ru-RU"/>
            </a:pPr>
            <a:fld id="{3FEA88F1-BFD2-BF7E-9C52-492BC61C6A1C}" type="slidenum">
              <a:rPr lang="ru-RU" sz="1600" b="1">
                <a:latin typeface="Times New Roman" pitchFamily="1" charset="0"/>
                <a:ea typeface="Arial" pitchFamily="2" charset="0"/>
                <a:cs typeface="Times New Roman" pitchFamily="1" charset="0"/>
              </a:rPr>
              <a:pPr>
                <a:defRPr lang="ru-RU"/>
              </a:pPr>
              <a:t>3</a:t>
            </a:fld>
            <a:endParaRPr lang="ru-RU" sz="1600" b="1"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sp>
        <p:nvSpPr>
          <p:cNvPr id="18" name="Стрелка вниз 19"/>
          <p:cNvSpPr>
            <a:extLst>
              <a:ext uri="smNativeData">
                <pr:smNativeData xmlns="" xmlns:p14="http://schemas.microsoft.com/office/powerpoint/2010/main" xmlns:pr="smNativeData" val="SMDATA_13_v6GkYBMAAAAlAAAAywAAAA0AAAAAkAAAAEgAAACQAAAASAAAAAAAAAABAAAAAAAAAAEAAABQAAAAESPzeAoA4D8AAAAAAADgPwAAAAAAAOA/AAAAAAAA4D8AAAAAAADgPwAAAAAAAOA/AAAAAAAA4D8AAAAAAADgPwAAAAAAAOA/AAAAAAAA4D8CAAAAjAAAAAEAAAACAAAA////AP///wgAAAAAAAAAAHoQ1h+Dn3JFpzSuNjT+4qUAAAAAeAAAAAEAAABAAAAAAAAAAAAAAAB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MAAAAMAAAAEAAAAAAAAAAAAAAAAAAAAAAAAAAeAAAAaAAAAAAAAAAAAAAAAAAAAAAAAAAAAAAAECcAABAnAAAAAAAAAAAAAAAAAAAAAAAAAAAAAAAAAAAAAAAAAAAAAGQAAAAAAAAAwMD/AAAAAAAAAAAAAAAAAAAAAABkAAAAAAAAAH9/fwAKAAAAHwAAAFQAAAD///8A////AQAAAAAAAAAAAAAAAAAAAAAAAAAAAAAAAAAAAAAAAAAAAlekAn9/fwACV6QCy8vLAMDA/wB/f38AAAAAAAAAAAAAAAAAAAAAAAAAAAAhAAAAGAAAABQAAAAQGgAAIxEAACMdAAA3FAAAEAAAACYAAAAIAAAA//////////8="/>
              </a:ext>
            </a:extLst>
          </p:cNvSpPr>
          <p:nvPr/>
        </p:nvSpPr>
        <p:spPr>
          <a:xfrm flipH="1">
            <a:off x="4214810" y="4643446"/>
            <a:ext cx="499745" cy="500380"/>
          </a:xfrm>
          <a:prstGeom prst="downArrow">
            <a:avLst>
              <a:gd name="adj1" fmla="val 50000"/>
              <a:gd name="adj2" fmla="val 50063"/>
            </a:avLst>
          </a:prstGeom>
          <a:blipFill>
            <a:blip r:embed="rId2" cstate="print"/>
            <a:srcRect/>
            <a:tile sx="100000" sy="100000" algn="tl"/>
          </a:blip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715436" cy="357190"/>
          </a:xfrm>
        </p:spPr>
        <p:txBody>
          <a:bodyPr>
            <a:normAutofit fontScale="90000"/>
          </a:bodyPr>
          <a:lstStyle/>
          <a:p>
            <a:pPr algn="ctr"/>
            <a:r>
              <a:rPr sz="2800" b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sz="2800" b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sz="2800" b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Исполнение </a:t>
            </a:r>
            <a:r>
              <a:rPr sz="28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бюджета</a:t>
            </a:r>
            <a:r>
              <a:rPr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8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по</a:t>
            </a:r>
            <a:r>
              <a:rPr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800" b="1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доходам</a:t>
            </a:r>
            <a:r>
              <a:rPr sz="2800" b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800" b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за </a:t>
            </a:r>
            <a:r>
              <a:rPr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1 </a:t>
            </a:r>
            <a:r>
              <a:rPr sz="28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полугодие</a:t>
            </a:r>
            <a:r>
              <a:rPr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2022 </a:t>
            </a:r>
            <a:r>
              <a:rPr sz="28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года</a:t>
            </a:r>
            <a:r>
              <a:rPr sz="2800" dirty="0" smtClean="0">
                <a:solidFill>
                  <a:srgbClr val="0000FF"/>
                </a:solidFill>
              </a:rPr>
              <a:t/>
            </a:r>
            <a:br>
              <a:rPr sz="2800" dirty="0" smtClean="0">
                <a:solidFill>
                  <a:srgbClr val="0000FF"/>
                </a:solidFill>
              </a:rPr>
            </a:b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05" y="567408"/>
          <a:ext cx="9001189" cy="6147741"/>
        </p:xfrm>
        <a:graphic>
          <a:graphicData uri="http://schemas.openxmlformats.org/drawingml/2006/table">
            <a:tbl>
              <a:tblPr/>
              <a:tblGrid>
                <a:gridCol w="5775763"/>
                <a:gridCol w="1200158"/>
                <a:gridCol w="1125149"/>
                <a:gridCol w="900119"/>
              </a:tblGrid>
              <a:tr h="4083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дохода 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Уточненный план на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01.07.2022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г., тыс.рублей 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Фактическое исполнение 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% исполнения  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4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на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01.07.2022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г., тыс.рублей 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1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 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27 357,8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16 016,9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1666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18 754,3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11 527,3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3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товары (работы, услуги) реализуемые на территории РФ 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5 011,0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2 937,4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01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 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2 795,0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3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01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Транспортный налог 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01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 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1 800,0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3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 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0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 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527,5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906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собственности сельских поселений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9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сдачи в аренду имущества, составляющего казну сельских поселений (за исключением земельных участков)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1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компенсации затрат бюджетов сельских поселений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1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39 054,0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25 583,6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499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Дотации бюджетам бюджетной системы Российской Федерации 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13 119,4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6 559,7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3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сельских поселений на 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сельских поселений на государственную регистрацию актов гражданского состояния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5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сельских поселений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25 108,7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18 579,0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3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 от государственных (муниципальных) организаций в бюджеты сельских поселений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 </a:t>
                      </a: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66 411,8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41 600,5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90" marR="5190" marT="5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715436" cy="357190"/>
          </a:xfrm>
        </p:spPr>
        <p:txBody>
          <a:bodyPr>
            <a:normAutofit fontScale="90000"/>
          </a:bodyPr>
          <a:lstStyle/>
          <a:p>
            <a:pPr algn="ctr"/>
            <a:r>
              <a:rPr sz="2800" b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sz="2800" b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</a:br>
            <a:r>
              <a:rPr sz="2800" b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Исполнение </a:t>
            </a:r>
            <a:r>
              <a:rPr sz="28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бюджета</a:t>
            </a:r>
            <a:r>
              <a:rPr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800" b="1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по</a:t>
            </a:r>
            <a:r>
              <a:rPr sz="2800" b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расходам</a:t>
            </a:r>
            <a:r>
              <a:rPr sz="2800" b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2800" b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за </a:t>
            </a:r>
            <a:r>
              <a:rPr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1 </a:t>
            </a:r>
            <a:r>
              <a:rPr sz="28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полугодие</a:t>
            </a:r>
            <a:r>
              <a:rPr sz="28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2022 </a:t>
            </a:r>
            <a:r>
              <a:rPr sz="28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года</a:t>
            </a:r>
            <a:r>
              <a:rPr sz="2800" dirty="0" smtClean="0">
                <a:solidFill>
                  <a:srgbClr val="0000FF"/>
                </a:solidFill>
              </a:rPr>
              <a:t/>
            </a:r>
            <a:br>
              <a:rPr sz="2800" dirty="0" smtClean="0">
                <a:solidFill>
                  <a:srgbClr val="0000FF"/>
                </a:solidFill>
              </a:rPr>
            </a:b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1842552"/>
              </p:ext>
            </p:extLst>
          </p:nvPr>
        </p:nvGraphicFramePr>
        <p:xfrm>
          <a:off x="142845" y="571482"/>
          <a:ext cx="8929748" cy="61474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729405"/>
                <a:gridCol w="434451"/>
                <a:gridCol w="362365"/>
                <a:gridCol w="411925"/>
                <a:gridCol w="1181065"/>
                <a:gridCol w="1231268"/>
                <a:gridCol w="579269"/>
              </a:tblGrid>
              <a:tr h="1139638"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Наименование</a:t>
                      </a:r>
                      <a:endParaRPr sz="12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Вед</a:t>
                      </a:r>
                      <a:endParaRPr sz="120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Рз</a:t>
                      </a:r>
                      <a:endParaRPr sz="120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ПР</a:t>
                      </a:r>
                      <a:endParaRPr sz="120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Уточненный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sz="1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план</a:t>
                      </a:r>
                      <a:endParaRPr sz="1200" dirty="0">
                        <a:solidFill>
                          <a:srgbClr val="0000FF"/>
                        </a:solidFill>
                        <a:latin typeface="Times New Roman" pitchFamily="18" charset="0"/>
                        <a:ea typeface="Lucida Sans Unicode" pitchFamily="2" charset="-52"/>
                        <a:cs typeface="Times New Roman" pitchFamily="18" charset="0"/>
                      </a:endParaRPr>
                    </a:p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sz="1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на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01.</a:t>
                      </a: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07</a:t>
                      </a:r>
                      <a:r>
                        <a:rPr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.202</a:t>
                      </a: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2</a:t>
                      </a:r>
                      <a:r>
                        <a:rPr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г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., </a:t>
                      </a:r>
                      <a:r>
                        <a:rPr sz="1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тыс.рублей</a:t>
                      </a:r>
                      <a:endParaRPr sz="12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Фактическое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sz="1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исполнение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на 01.07.2022</a:t>
                      </a:r>
                      <a:r>
                        <a:rPr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г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., </a:t>
                      </a:r>
                      <a:r>
                        <a:rPr sz="1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тыс.рублей</a:t>
                      </a:r>
                      <a:endParaRPr sz="12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% исполнения</a:t>
                      </a:r>
                      <a:endParaRPr sz="120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1119505"/>
                  </a:ext>
                </a:extLst>
              </a:tr>
              <a:tr h="336785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sz="120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01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 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21 798,9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12 049,8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330835"/>
                  </a:ext>
                </a:extLst>
              </a:tr>
              <a:tr h="436873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b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sz="1200" b="0">
                        <a:solidFill>
                          <a:srgbClr val="4043AA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01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02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6 753,3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406400"/>
                  </a:ext>
                </a:extLst>
              </a:tr>
              <a:tr h="641895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b="0" dirty="0" err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Функционирование</a:t>
                      </a:r>
                      <a:r>
                        <a:rPr sz="1200" b="0" dirty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sz="1200" b="0" dirty="0" err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Правительства</a:t>
                      </a:r>
                      <a:r>
                        <a:rPr sz="1200" b="0" dirty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sz="1200" b="0" dirty="0" err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Российской</a:t>
                      </a:r>
                      <a:r>
                        <a:rPr sz="1200" b="0" dirty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sz="1200" b="0" dirty="0" err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Федерации</a:t>
                      </a:r>
                      <a:r>
                        <a:rPr sz="1200" b="0" dirty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, </a:t>
                      </a:r>
                      <a:r>
                        <a:rPr sz="1200" b="0" dirty="0" err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высших</a:t>
                      </a:r>
                      <a:r>
                        <a:rPr sz="1200" b="0" dirty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sz="1200" b="0" dirty="0" err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исполнительных</a:t>
                      </a:r>
                      <a:r>
                        <a:rPr sz="1200" b="0" dirty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sz="1200" b="0" dirty="0" err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органов</a:t>
                      </a:r>
                      <a:r>
                        <a:rPr sz="1200" b="0" dirty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sz="1200" b="0" dirty="0" err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государственной</a:t>
                      </a:r>
                      <a:r>
                        <a:rPr sz="1200" b="0" dirty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sz="1200" b="0" dirty="0" err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власти</a:t>
                      </a:r>
                      <a:r>
                        <a:rPr sz="1200" b="0" dirty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sz="1200" b="0" dirty="0" err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субъектов</a:t>
                      </a:r>
                      <a:r>
                        <a:rPr sz="1200" b="0" dirty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sz="1200" b="0" dirty="0" err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Российской</a:t>
                      </a:r>
                      <a:r>
                        <a:rPr sz="1200" b="0" dirty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sz="1200" b="0" dirty="0" err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Федерации</a:t>
                      </a:r>
                      <a:r>
                        <a:rPr sz="1200" b="0" dirty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, </a:t>
                      </a:r>
                      <a:r>
                        <a:rPr sz="1200" b="0" dirty="0" err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местных</a:t>
                      </a:r>
                      <a:r>
                        <a:rPr sz="1200" b="0" dirty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sz="1200" b="0" dirty="0" err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администраций</a:t>
                      </a:r>
                      <a:endParaRPr sz="1200" b="0" dirty="0">
                        <a:solidFill>
                          <a:srgbClr val="4043AA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01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04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12 047,6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6 978,4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630555"/>
                  </a:ext>
                </a:extLst>
              </a:tr>
              <a:tr h="249642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b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Резервные фонды</a:t>
                      </a:r>
                      <a:endParaRPr sz="1200" b="0">
                        <a:solidFill>
                          <a:srgbClr val="4043AA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01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11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229870"/>
                  </a:ext>
                </a:extLst>
              </a:tr>
              <a:tr h="298000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b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sz="1200" b="0">
                        <a:solidFill>
                          <a:srgbClr val="4043AA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01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13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2 894,0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1 429,8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292735"/>
                  </a:ext>
                </a:extLst>
              </a:tr>
              <a:tr h="278607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Национальная оборона</a:t>
                      </a:r>
                      <a:endParaRPr sz="120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02</a:t>
                      </a:r>
                      <a:endParaRPr sz="12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 </a:t>
                      </a:r>
                      <a:endParaRPr sz="12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273685"/>
                  </a:ext>
                </a:extLst>
              </a:tr>
              <a:tr h="336785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b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Мобилизационная  и вневойсковая подготовка</a:t>
                      </a:r>
                      <a:endParaRPr sz="1200" b="0">
                        <a:solidFill>
                          <a:srgbClr val="4043AA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02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03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330835"/>
                  </a:ext>
                </a:extLst>
              </a:tr>
              <a:tr h="298000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sz="120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03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 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292735"/>
                  </a:ext>
                </a:extLst>
              </a:tr>
              <a:tr h="277314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b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Органы юстиции</a:t>
                      </a:r>
                      <a:endParaRPr sz="1200" b="0">
                        <a:solidFill>
                          <a:srgbClr val="4043AA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03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04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272415"/>
                  </a:ext>
                </a:extLst>
              </a:tr>
              <a:tr h="579192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sz="1200" b="0" dirty="0">
                        <a:solidFill>
                          <a:srgbClr val="4043AA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03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dirty="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10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568960"/>
                  </a:ext>
                </a:extLst>
              </a:tr>
              <a:tr h="264387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Национальная экономика</a:t>
                      </a:r>
                      <a:endParaRPr sz="120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04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 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11 727,7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5 651,6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259715"/>
                  </a:ext>
                </a:extLst>
              </a:tr>
              <a:tr h="336785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b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Общеэкономические вопросы</a:t>
                      </a:r>
                      <a:endParaRPr sz="1200" b="0">
                        <a:solidFill>
                          <a:srgbClr val="4043AA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04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01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1 361,2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1 361,2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330835"/>
                  </a:ext>
                </a:extLst>
              </a:tr>
              <a:tr h="336785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b="0">
                          <a:latin typeface="Times New Roman" pitchFamily="18" charset="0"/>
                          <a:ea typeface="Times New Roman" pitchFamily="1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04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05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330835"/>
                  </a:ext>
                </a:extLst>
              </a:tr>
              <a:tr h="336785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b="0">
                          <a:latin typeface="Times New Roman" pitchFamily="18" charset="0"/>
                          <a:ea typeface="Times New Roman" pitchFamily="1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Times New Roman" pitchFamily="1" charset="0"/>
                          <a:cs typeface="Times New Roman" pitchFamily="18" charset="0"/>
                        </a:rPr>
                        <a:t>650</a:t>
                      </a: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Times New Roman" pitchFamily="1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Times New Roman" pitchFamily="18" charset="0"/>
                          <a:ea typeface="Times New Roman" pitchFamily="1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3308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59707770"/>
              </p:ext>
            </p:extLst>
          </p:nvPr>
        </p:nvGraphicFramePr>
        <p:xfrm>
          <a:off x="214282" y="1000107"/>
          <a:ext cx="8787130" cy="558364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43375"/>
                <a:gridCol w="571500"/>
                <a:gridCol w="357505"/>
                <a:gridCol w="428625"/>
                <a:gridCol w="1357630"/>
                <a:gridCol w="1333500"/>
                <a:gridCol w="594995"/>
              </a:tblGrid>
              <a:tr h="1026096"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Наименование</a:t>
                      </a:r>
                      <a:endParaRPr sz="12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Вед</a:t>
                      </a:r>
                      <a:endParaRPr sz="120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Рз</a:t>
                      </a:r>
                      <a:endParaRPr sz="120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ПР</a:t>
                      </a:r>
                      <a:endParaRPr sz="120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Уточненный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sz="1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план</a:t>
                      </a:r>
                      <a:endParaRPr sz="1200" dirty="0">
                        <a:solidFill>
                          <a:srgbClr val="0000FF"/>
                        </a:solidFill>
                        <a:latin typeface="Times New Roman" pitchFamily="18" charset="0"/>
                        <a:ea typeface="Lucida Sans Unicode" pitchFamily="2" charset="-52"/>
                        <a:cs typeface="Times New Roman" pitchFamily="18" charset="0"/>
                      </a:endParaRPr>
                    </a:p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sz="1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на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01.</a:t>
                      </a: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07</a:t>
                      </a:r>
                      <a:r>
                        <a:rPr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.202</a:t>
                      </a: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2</a:t>
                      </a:r>
                      <a:r>
                        <a:rPr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г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., </a:t>
                      </a:r>
                      <a:r>
                        <a:rPr sz="1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тыс.рублей</a:t>
                      </a:r>
                      <a:endParaRPr sz="12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Фактическое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sz="1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исполнение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на 01.07.2022</a:t>
                      </a:r>
                      <a:r>
                        <a:rPr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г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., </a:t>
                      </a:r>
                      <a:r>
                        <a:rPr sz="12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тыс.рублей</a:t>
                      </a:r>
                      <a:endParaRPr sz="12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>
                          <a:solidFill>
                            <a:srgbClr val="0000FF"/>
                          </a:solidFill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% исполнения</a:t>
                      </a:r>
                      <a:endParaRPr sz="120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1104265"/>
                  </a:ext>
                </a:extLst>
              </a:tr>
              <a:tr h="298686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b="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sz="1200" b="0">
                        <a:solidFill>
                          <a:srgbClr val="4043AA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04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09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6 823,1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276225"/>
                  </a:ext>
                </a:extLst>
              </a:tr>
              <a:tr h="242014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b="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Связь и информатика</a:t>
                      </a:r>
                      <a:endParaRPr sz="1200" b="0">
                        <a:solidFill>
                          <a:srgbClr val="4043AA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04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10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276225"/>
                  </a:ext>
                </a:extLst>
              </a:tr>
              <a:tr h="313316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sz="120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05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 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15 816,2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6 994,4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337185"/>
                  </a:ext>
                </a:extLst>
              </a:tr>
              <a:tr h="243316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b="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Жилищное хозяйство </a:t>
                      </a:r>
                      <a:endParaRPr sz="1200" b="0">
                        <a:solidFill>
                          <a:srgbClr val="4043AA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05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01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283845"/>
                  </a:ext>
                </a:extLst>
              </a:tr>
              <a:tr h="242014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b="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Коммунальное  хозяйство</a:t>
                      </a:r>
                      <a:endParaRPr sz="1200" b="0">
                        <a:solidFill>
                          <a:srgbClr val="4043AA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05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02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12 289,5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5 222,0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297815"/>
                  </a:ext>
                </a:extLst>
              </a:tr>
              <a:tr h="298686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b="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Благоустройство</a:t>
                      </a:r>
                      <a:endParaRPr sz="1200" b="0">
                        <a:solidFill>
                          <a:srgbClr val="4043AA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05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03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305435"/>
                  </a:ext>
                </a:extLst>
              </a:tr>
              <a:tr h="242014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lang="ru-RU" sz="1200" dirty="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Охрана окружающей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 среды</a:t>
                      </a:r>
                      <a:endParaRPr sz="120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 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42014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  <a:endParaRPr sz="1200" b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" charset="0"/>
                          <a:cs typeface="Times New Roman" pitchFamily="18" charset="0"/>
                        </a:rPr>
                        <a:t>650</a:t>
                      </a:r>
                      <a:endParaRPr sz="1200" b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" charset="0"/>
                          <a:cs typeface="Times New Roman" pitchFamily="18" charset="0"/>
                        </a:rPr>
                        <a:t>06</a:t>
                      </a:r>
                      <a:endParaRPr sz="1200" b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" charset="0"/>
                          <a:cs typeface="Times New Roman" pitchFamily="18" charset="0"/>
                        </a:rPr>
                        <a:t>05</a:t>
                      </a:r>
                      <a:endParaRPr sz="1200" b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516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Культура, кинематография </a:t>
                      </a:r>
                      <a:endParaRPr sz="120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08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 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13 805,1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7 094,7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324485"/>
                  </a:ext>
                </a:extLst>
              </a:tr>
              <a:tr h="242014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b="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Культура </a:t>
                      </a:r>
                      <a:endParaRPr sz="1200" b="0" dirty="0">
                        <a:solidFill>
                          <a:srgbClr val="4043AA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 dirty="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08</a:t>
                      </a:r>
                      <a:endParaRPr sz="1200" dirty="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01</a:t>
                      </a:r>
                      <a:endParaRPr sz="1200" dirty="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13 309,1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6 837,7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264795"/>
                  </a:ext>
                </a:extLst>
              </a:tr>
              <a:tr h="298686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lang="ru-RU" sz="12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smtClean="0">
                          <a:latin typeface="Times New Roman" pitchFamily="18" charset="0"/>
                          <a:ea typeface="Times New Roman" pitchFamily="1" charset="0"/>
                          <a:cs typeface="Times New Roman" pitchFamily="18" charset="0"/>
                        </a:rPr>
                        <a:t>650</a:t>
                      </a:r>
                      <a:endParaRPr sz="1200" dirty="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smtClean="0">
                          <a:latin typeface="Times New Roman" pitchFamily="18" charset="0"/>
                          <a:ea typeface="Times New Roman" pitchFamily="1" charset="0"/>
                          <a:cs typeface="Times New Roman" pitchFamily="18" charset="0"/>
                        </a:rPr>
                        <a:t>08</a:t>
                      </a:r>
                      <a:endParaRPr sz="1200" dirty="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smtClean="0">
                          <a:latin typeface="Times New Roman" pitchFamily="18" charset="0"/>
                          <a:ea typeface="Times New Roman" pitchFamily="1" charset="0"/>
                          <a:cs typeface="Times New Roman" pitchFamily="18" charset="0"/>
                        </a:rPr>
                        <a:t>04</a:t>
                      </a:r>
                      <a:endParaRPr sz="1200" dirty="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014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smtClean="0">
                          <a:latin typeface="Times New Roman" pitchFamily="18" charset="0"/>
                          <a:ea typeface="Times New Roman" pitchFamily="1" charset="0"/>
                          <a:cs typeface="Times New Roman" pitchFamily="18" charset="0"/>
                        </a:rPr>
                        <a:t>Социальная политика</a:t>
                      </a:r>
                      <a:endParaRPr sz="1200" dirty="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 b="1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10</a:t>
                      </a:r>
                      <a:endParaRPr sz="1200" b="1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endParaRPr sz="1200" b="1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299085"/>
                  </a:ext>
                </a:extLst>
              </a:tr>
              <a:tr h="298686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b="0" smtClean="0">
                          <a:latin typeface="Times New Roman" pitchFamily="18" charset="0"/>
                          <a:ea typeface="Times New Roman" pitchFamily="1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sz="1200" b="0" dirty="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10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01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267970"/>
                  </a:ext>
                </a:extLst>
              </a:tr>
              <a:tr h="298686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Физическая культура и спорт</a:t>
                      </a:r>
                      <a:endParaRPr sz="120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11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 </a:t>
                      </a:r>
                      <a:endParaRPr sz="1200" b="1">
                        <a:solidFill>
                          <a:srgbClr val="0033CC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305435"/>
                  </a:ext>
                </a:extLst>
              </a:tr>
              <a:tr h="298686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b="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Физическая культура </a:t>
                      </a:r>
                      <a:endParaRPr sz="1200" b="0">
                        <a:solidFill>
                          <a:srgbClr val="4043AA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650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11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01</a:t>
                      </a:r>
                      <a:endParaRPr sz="1200"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283210"/>
                  </a:ext>
                </a:extLst>
              </a:tr>
              <a:tr h="443717">
                <a:tc>
                  <a:txBody>
                    <a:bodyPr/>
                    <a:lstStyle/>
                    <a:p>
                      <a:pPr marL="0" marR="0" indent="0" algn="just"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sz="1200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ВСЕГО</a:t>
                      </a:r>
                      <a:endParaRPr sz="1200">
                        <a:solidFill>
                          <a:srgbClr val="4043AA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 </a:t>
                      </a:r>
                      <a:endParaRPr sz="1200" b="1">
                        <a:solidFill>
                          <a:srgbClr val="4043AA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 </a:t>
                      </a:r>
                      <a:endParaRPr sz="1200" b="1">
                        <a:solidFill>
                          <a:srgbClr val="4043AA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0"/>
                        </a:spcAft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b="1" smtClean="0">
                          <a:latin typeface="Times New Roman" pitchFamily="18" charset="0"/>
                          <a:ea typeface="Lucida Sans Unicode" pitchFamily="2" charset="-52"/>
                          <a:cs typeface="Times New Roman" pitchFamily="18" charset="0"/>
                        </a:rPr>
                        <a:t> </a:t>
                      </a:r>
                      <a:endParaRPr sz="1200" b="1">
                        <a:solidFill>
                          <a:srgbClr val="4043AA"/>
                        </a:solidFill>
                        <a:latin typeface="Times New Roman" pitchFamily="18" charset="0"/>
                        <a:ea typeface="Times New Roman" pitchFamily="1" charset="0"/>
                        <a:cs typeface="Times New Roman" pitchFamily="18" charset="0"/>
                      </a:endParaRPr>
                    </a:p>
                  </a:txBody>
                  <a:tcPr marL="60960" marR="0" marT="6096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66 993,8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33 788,3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smNativeData">
                    <pr:rowheight xmlns:p14="http://schemas.microsoft.com/office/powerpoint/2010/main" xmlns="" xmlns:pr="smNativeData" dt="1621402047" type="min" val="477520"/>
                  </a:ext>
                </a:extLst>
              </a:tr>
            </a:tbl>
          </a:graphicData>
        </a:graphic>
      </p:graphicFrame>
      <p:sp>
        <p:nvSpPr>
          <p:cNvPr id="3" name="Номер слайда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6GkYBMAAAAlAAAAZAAAAA0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////AQAAAAAAAAAAAAAAAAAAAAAAAAAAAAAAAAAAAAAAAAAAAAAAAn9/fwB3d3cDzMzMAMDA/wB/f38AAAAAAAAAAAAAAAAAAAAAAAAAAAAhAAAAGAAAABQAAAClMwAA9////0A4AAA1AgAAEAAAACYAAAAIAAAAAQAAAAAAAAA="/>
              </a:ext>
            </a:extLst>
          </p:cNvSpPr>
          <p:nvPr>
            <p:ph type="sldNum" sz="quarter" idx="12"/>
          </p:nvPr>
        </p:nvSpPr>
        <p:spPr>
          <a:xfrm>
            <a:off x="8395335" y="-5715"/>
            <a:ext cx="748665" cy="364490"/>
          </a:xfrm>
        </p:spPr>
        <p:txBody>
          <a:bodyPr/>
          <a:lstStyle/>
          <a:p>
            <a:pPr>
              <a:defRPr lang="ru-RU"/>
            </a:pPr>
            <a:fld id="{3FEABFAD-E3D2-BF49-9C52-151CF11C6A40}" type="slidenum">
              <a:rPr lang="ru-RU" sz="1600" b="1">
                <a:latin typeface="Times New Roman" pitchFamily="1" charset="0"/>
                <a:ea typeface="Arial" pitchFamily="2" charset="0"/>
                <a:cs typeface="Times New Roman" pitchFamily="1" charset="0"/>
              </a:rPr>
              <a:pPr>
                <a:defRPr lang="ru-RU"/>
              </a:pPr>
              <a:t>6</a:t>
            </a:fld>
            <a:endParaRPr lang="ru-RU" sz="1600" b="1"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r>
              <a:rPr sz="2800" b="1" i="1" smtClean="0">
                <a:solidFill>
                  <a:srgbClr val="0000FF"/>
                </a:solidFill>
                <a:effectLst/>
                <a:latin typeface="Times New Roman" pitchFamily="18" charset="0"/>
                <a:ea typeface="Arial" pitchFamily="2" charset="0"/>
                <a:cs typeface="Times New Roman" pitchFamily="18" charset="0"/>
              </a:rPr>
              <a:t>Исполнение </a:t>
            </a:r>
            <a:r>
              <a:rPr sz="2800" b="1" i="1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Arial" pitchFamily="2" charset="0"/>
                <a:cs typeface="Times New Roman" pitchFamily="18" charset="0"/>
              </a:rPr>
              <a:t>бюджета</a:t>
            </a:r>
            <a:r>
              <a:rPr sz="2800" b="1" i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Arial" pitchFamily="2" charset="0"/>
                <a:cs typeface="Times New Roman" pitchFamily="18" charset="0"/>
              </a:rPr>
              <a:t> </a:t>
            </a:r>
            <a:r>
              <a:rPr sz="2800" b="1" i="1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Arial" pitchFamily="2" charset="0"/>
                <a:cs typeface="Times New Roman" pitchFamily="18" charset="0"/>
              </a:rPr>
              <a:t>за</a:t>
            </a:r>
            <a:r>
              <a:rPr sz="2800" b="1" i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Arial" pitchFamily="2" charset="0"/>
                <a:cs typeface="Times New Roman" pitchFamily="18" charset="0"/>
              </a:rPr>
              <a:t> </a:t>
            </a:r>
            <a:r>
              <a:rPr sz="2800" b="1" i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 </a:t>
            </a:r>
            <a:r>
              <a:rPr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полугодие</a:t>
            </a:r>
            <a:r>
              <a:rPr sz="2800" b="1" i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Arial" pitchFamily="2" charset="0"/>
                <a:cs typeface="Times New Roman" pitchFamily="18" charset="0"/>
              </a:rPr>
              <a:t>2022 </a:t>
            </a:r>
            <a:r>
              <a:rPr sz="2800" b="1" i="1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Arial" pitchFamily="2" charset="0"/>
                <a:cs typeface="Times New Roman" pitchFamily="18" charset="0"/>
              </a:rPr>
              <a:t>года</a:t>
            </a:r>
            <a:r>
              <a:rPr sz="2800" b="1" i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Arial" pitchFamily="2" charset="0"/>
                <a:cs typeface="Times New Roman" pitchFamily="18" charset="0"/>
              </a:rPr>
              <a:t>                               в </a:t>
            </a:r>
            <a:r>
              <a:rPr sz="2800" b="1" i="1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Arial" pitchFamily="2" charset="0"/>
                <a:cs typeface="Times New Roman" pitchFamily="18" charset="0"/>
              </a:rPr>
              <a:t>разрезе</a:t>
            </a:r>
            <a:r>
              <a:rPr sz="2800" b="1" i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Arial" pitchFamily="2" charset="0"/>
                <a:cs typeface="Times New Roman" pitchFamily="18" charset="0"/>
              </a:rPr>
              <a:t> </a:t>
            </a:r>
            <a:r>
              <a:rPr sz="2800" b="1" i="1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Arial" pitchFamily="2" charset="0"/>
                <a:cs typeface="Times New Roman" pitchFamily="18" charset="0"/>
              </a:rPr>
              <a:t>функциональной</a:t>
            </a:r>
            <a:r>
              <a:rPr sz="2800" b="1" i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Arial" pitchFamily="2" charset="0"/>
                <a:cs typeface="Times New Roman" pitchFamily="18" charset="0"/>
              </a:rPr>
              <a:t> </a:t>
            </a:r>
            <a:r>
              <a:rPr sz="2800" b="1" i="1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Arial" pitchFamily="2" charset="0"/>
                <a:cs typeface="Times New Roman" pitchFamily="18" charset="0"/>
              </a:rPr>
              <a:t>классификации</a:t>
            </a:r>
            <a:r>
              <a:rPr sz="2800" b="1" i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Arial" pitchFamily="2" charset="0"/>
                <a:cs typeface="Times New Roman" pitchFamily="18" charset="0"/>
              </a:rPr>
              <a:t> </a:t>
            </a:r>
            <a:r>
              <a:rPr sz="2800" b="1" i="1" dirty="0" err="1" smtClean="0">
                <a:solidFill>
                  <a:srgbClr val="0000FF"/>
                </a:solidFill>
                <a:effectLst/>
                <a:latin typeface="Times New Roman" pitchFamily="18" charset="0"/>
                <a:ea typeface="Arial" pitchFamily="2" charset="0"/>
                <a:cs typeface="Times New Roman" pitchFamily="18" charset="0"/>
              </a:rPr>
              <a:t>расходов</a:t>
            </a:r>
            <a:r>
              <a:rPr sz="2800" b="1" i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Arial" pitchFamily="2" charset="0"/>
                <a:cs typeface="Times New Roman" pitchFamily="18" charset="0"/>
              </a:rPr>
              <a:t/>
            </a:r>
            <a:br>
              <a:rPr sz="2800" b="1" i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endParaRPr 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1142984"/>
            <a:ext cx="8286808" cy="5572164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150404-4AD2-40F2-9CAD-BCA74AE36AE9}" type="slidenum">
              <a:rPr lang="ru-RU" smtClean="0"/>
              <a:pPr>
                <a:defRPr lang="ru-RU"/>
              </a:pPr>
              <a:t>7</a:t>
            </a:fld>
            <a:endParaRPr lang="ru-RU"/>
          </a:p>
        </p:txBody>
      </p:sp>
      <p:sp>
        <p:nvSpPr>
          <p:cNvPr id="9" name="Овал 3"/>
          <p:cNvSpPr>
            <a:extLst>
              <a:ext uri="smNativeData">
                <pr:smNativeData xmlns="" xmlns:p14="http://schemas.microsoft.com/office/powerpoint/2010/main" xmlns:pr="smNativeData" val="SMDATA_13_v6GkYBMAAAAlAAAAZgAAAA0AAAAAkAAAAEgAAACQAAAASAAAAAAAAAABAAAAAAAAAAEAAABQAAAAAAAAAAAA8D8AAAAAAADwPwAAAAAAAOA/AAAAAAAA4D8AAAAAAADgPwAAAAAAAOA/AAAAAAAA4D8AAAAAAADgPwAAAAAAAOA/AAAAAAAA4D8CAAAAjAAAAAEAAAAGAAAA4fnqAJvsvQAAAAAAAAAAAAAAAAAAAAAAAAAAAAAAAAAAAAAAeAAAAAEAAABAAAAAnP///5z///8AAAAAAAAAAAEAAAAyAAAAxPLW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AAAAAMAAAAEAAAAAAAAAAAAAAAAAAAAAAAAAAeAAAAaAAAAAEAAAAAAAAAAAAAAAAAAAAAAAAAECcAABAnAAAAAAAAAAAAAAAAAAAAAAAAAAAAAAAAAAAAAAAAAAAAAGQAAAAAAAAAwMD/AAAAAAAAAAAAAAAAAAAAAABkAAAAAAAAAH9/fwAKAAAAHwAAAFQAAADh+eoAm+y9AMTy1gAAAAAAAAAAAAAAAAAAAAAAAAAAAAAAAAAAAAAAAAAAAn9/fwAAAAACy8vLAMDA/wB/f38AAAAAAAAAAAAAAAAAAAAAAAAAAAAhAAAAGAAAABQAAABODAAAIgkAAIIrAADkDgAAEAAAACYAAAAIAAAA//////////8="/>
              </a:ext>
            </a:extLst>
          </p:cNvSpPr>
          <p:nvPr/>
        </p:nvSpPr>
        <p:spPr>
          <a:xfrm>
            <a:off x="1142976" y="1285860"/>
            <a:ext cx="7031989" cy="1785950"/>
          </a:xfrm>
          <a:prstGeom prst="ellipse">
            <a:avLst/>
          </a:prstGeom>
          <a:solidFill>
            <a:srgbClr val="CCCC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2000" b="1" dirty="0">
                <a:solidFill>
                  <a:schemeClr val="tx1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Общегосударственные вопросы</a:t>
            </a: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20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исполнение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12 049,8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</a:t>
            </a:r>
            <a:r>
              <a:rPr lang="ru-RU" sz="20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. рублей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(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55,3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%)</a:t>
            </a:r>
            <a:endParaRPr lang="ru-RU" sz="2000" dirty="0">
              <a:solidFill>
                <a:srgbClr val="0000FF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sp>
        <p:nvSpPr>
          <p:cNvPr id="10" name="Овал 3"/>
          <p:cNvSpPr>
            <a:extLst>
              <a:ext uri="smNativeData">
                <pr:smNativeData xmlns="" xmlns:p14="http://schemas.microsoft.com/office/powerpoint/2010/main" xmlns:pr="smNativeData" val="SMDATA_13_v6GkYBMAAAAlAAAAZgAAAA0AAAAAkAAAAEgAAACQAAAASAAAAAAAAAABAAAAAAAAAAEAAABQAAAAAAAAAAAA8D8AAAAAAADwPwAAAAAAAOA/AAAAAAAA4D8AAAAAAADgPwAAAAAAAOA/AAAAAAAA4D8AAAAAAADgPwAAAAAAAOA/AAAAAAAA4D8CAAAAjAAAAAEAAAAGAAAA4fnqAJvsvQAAAAAAAAAAAAAAAAAAAAAAAAAAAAAAAAAAAAAAeAAAAAEAAABAAAAAnP///5z///8AAAAAAAAAAAEAAAAyAAAAxPLW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AAAAAMAAAAEAAAAAAAAAAAAAAAAAAAAAAAAAAeAAAAaAAAAAEAAAAAAAAAAAAAAAAAAAAAAAAAECcAABAnAAAAAAAAAAAAAAAAAAAAAAAAAAAAAAAAAAAAAAAAAAAAAGQAAAAAAAAAwMD/AAAAAAAAAAAAAAAAAAAAAABkAAAAAAAAAH9/fwAKAAAAHwAAAFQAAADh+eoAm+y9AMTy1gAAAAAAAAAAAAAAAAAAAAAAAAAAAAAAAAAAAAAAAAAAAn9/fwAAAAACy8vLAMDA/wB/f38AAAAAAAAAAAAAAAAAAAAAAAAAAAAhAAAAGAAAABQAAABODAAAIgkAAIIrAADkDgAAEAAAACYAAAAIAAAA//////////8="/>
              </a:ext>
            </a:extLst>
          </p:cNvSpPr>
          <p:nvPr/>
        </p:nvSpPr>
        <p:spPr>
          <a:xfrm>
            <a:off x="285721" y="5072074"/>
            <a:ext cx="3500461" cy="1643074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/>
            <a:r>
              <a:rPr sz="1600" b="1" smtClean="0">
                <a:latin typeface="Times New Roman" pitchFamily="18" charset="0"/>
                <a:cs typeface="Times New Roman" pitchFamily="18" charset="0"/>
              </a:rPr>
              <a:t>Функционирование исполнительных органов власти </a:t>
            </a:r>
            <a:r>
              <a:rPr sz="1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в сумме </a:t>
            </a:r>
          </a:p>
          <a:p>
            <a:pPr algn="ctr"/>
            <a:r>
              <a:rPr sz="1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10 620,0тыс. рублей (53,9%)</a:t>
            </a:r>
            <a:endParaRPr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3"/>
          <p:cNvSpPr>
            <a:extLst>
              <a:ext uri="smNativeData">
                <pr:smNativeData xmlns="" xmlns:p14="http://schemas.microsoft.com/office/powerpoint/2010/main" xmlns:pr="smNativeData" val="SMDATA_13_v6GkYBMAAAAlAAAAZgAAAA0AAAAAkAAAAEgAAACQAAAASAAAAAAAAAABAAAAAAAAAAEAAABQAAAAAAAAAAAA8D8AAAAAAADwPwAAAAAAAOA/AAAAAAAA4D8AAAAAAADgPwAAAAAAAOA/AAAAAAAA4D8AAAAAAADgPwAAAAAAAOA/AAAAAAAA4D8CAAAAjAAAAAEAAAAGAAAA4fnqAJvsvQAAAAAAAAAAAAAAAAAAAAAAAAAAAAAAAAAAAAAAeAAAAAEAAABAAAAAnP///5z///8AAAAAAAAAAAEAAAAyAAAAxPLW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AAAAAMAAAAEAAAAAAAAAAAAAAAAAAAAAAAAAAeAAAAaAAAAAEAAAAAAAAAAAAAAAAAAAAAAAAAECcAABAnAAAAAAAAAAAAAAAAAAAAAAAAAAAAAAAAAAAAAAAAAAAAAGQAAAAAAAAAwMD/AAAAAAAAAAAAAAAAAAAAAABkAAAAAAAAAH9/fwAKAAAAHwAAAFQAAADh+eoAm+y9AMTy1gAAAAAAAAAAAAAAAAAAAAAAAAAAAAAAAAAAAAAAAAAAAn9/fwAAAAACy8vLAMDA/wB/f38AAAAAAAAAAAAAAAAAAAAAAAAAAAAhAAAAGAAAABQAAABODAAAIgkAAIIrAADkDgAAEAAAACYAAAAIAAAA//////////8="/>
              </a:ext>
            </a:extLst>
          </p:cNvSpPr>
          <p:nvPr/>
        </p:nvSpPr>
        <p:spPr>
          <a:xfrm>
            <a:off x="3786182" y="5143512"/>
            <a:ext cx="3214710" cy="1500198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/>
            <a:r>
              <a:rPr sz="1600" b="1" smtClean="0">
                <a:latin typeface="Times New Roman" pitchFamily="18" charset="0"/>
                <a:cs typeface="Times New Roman" pitchFamily="18" charset="0"/>
              </a:rPr>
              <a:t>Другие общегосударственные вопросы </a:t>
            </a:r>
            <a:r>
              <a:rPr sz="1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в сумме 1 429,8тыс. рублей (49,4%)</a:t>
            </a:r>
            <a:endParaRPr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3"/>
          <p:cNvSpPr>
            <a:extLst>
              <a:ext uri="smNativeData">
                <pr:smNativeData xmlns="" xmlns:p14="http://schemas.microsoft.com/office/powerpoint/2010/main" xmlns:pr="smNativeData" val="SMDATA_13_v6GkYBMAAAAlAAAAZgAAAA0AAAAAkAAAAEgAAACQAAAASAAAAAAAAAABAAAAAAAAAAEAAABQAAAAAAAAAAAA8D8AAAAAAADwPwAAAAAAAOA/AAAAAAAA4D8AAAAAAADgPwAAAAAAAOA/AAAAAAAA4D8AAAAAAADgPwAAAAAAAOA/AAAAAAAA4D8CAAAAjAAAAAEAAAAGAAAA4fnqAJvsvQAAAAAAAAAAAAAAAAAAAAAAAAAAAAAAAAAAAAAAeAAAAAEAAABAAAAAnP///5z///8AAAAAAAAAAAEAAAAyAAAAxPLW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AAAAAMAAAAEAAAAAAAAAAAAAAAAAAAAAAAAAAeAAAAaAAAAAEAAAAAAAAAAAAAAAAAAAAAAAAAECcAABAnAAAAAAAAAAAAAAAAAAAAAAAAAAAAAAAAAAAAAAAAAAAAAGQAAAAAAAAAwMD/AAAAAAAAAAAAAAAAAAAAAABkAAAAAAAAAH9/fwAKAAAAHwAAAFQAAADh+eoAm+y9AMTy1gAAAAAAAAAAAAAAAAAAAAAAAAAAAAAAAAAAAAAAAAAAAn9/fwAAAAACy8vLAMDA/wB/f38AAAAAAAAAAAAAAAAAAAAAAAAAAAAhAAAAGAAAABQAAABODAAAIgkAAIIrAADkDgAAEAAAACYAAAAIAAAA//////////8="/>
              </a:ext>
            </a:extLst>
          </p:cNvSpPr>
          <p:nvPr/>
        </p:nvSpPr>
        <p:spPr>
          <a:xfrm>
            <a:off x="6929454" y="4286256"/>
            <a:ext cx="2214546" cy="214314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/>
            <a:r>
              <a:rPr sz="1600" b="1" smtClean="0">
                <a:latin typeface="Times New Roman" pitchFamily="18" charset="0"/>
                <a:cs typeface="Times New Roman" pitchFamily="18" charset="0"/>
              </a:rPr>
              <a:t>Резервные фонды</a:t>
            </a:r>
            <a:endParaRPr sz="1600" smtClean="0">
              <a:solidFill>
                <a:srgbClr val="0D5EA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sz="1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в сумме 0,0 тыс. рублей при плане 104,0 тыс. рублей</a:t>
            </a:r>
            <a:endParaRPr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4679157" y="3821909"/>
            <a:ext cx="2000264" cy="500066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7036611" y="3178967"/>
            <a:ext cx="1428760" cy="642942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214546" y="3714752"/>
            <a:ext cx="2000264" cy="71438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5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>Исполнение бюджета за </a:t>
            </a:r>
            <a:r>
              <a:rPr lang="ru-RU" sz="2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полугодие </a:t>
            </a:r>
            <a:r>
              <a:rPr lang="ru-RU" sz="25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  <a:t>2022 года                               в разрезе функциональной классификации расходов</a:t>
            </a:r>
            <a:br>
              <a:rPr lang="ru-RU" sz="25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2" charset="0"/>
                <a:cs typeface="Times New Roman" pitchFamily="18" charset="0"/>
              </a:rPr>
            </a:br>
            <a:endParaRPr lang="ru-RU" sz="2500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3" y="1071546"/>
            <a:ext cx="8143932" cy="5786454"/>
          </a:xfrm>
        </p:spPr>
      </p:pic>
      <p:sp>
        <p:nvSpPr>
          <p:cNvPr id="6" name="Овал 3"/>
          <p:cNvSpPr>
            <a:extLst>
              <a:ext uri="smNativeData">
                <pr:smNativeData xmlns="" xmlns:p14="http://schemas.microsoft.com/office/powerpoint/2010/main" xmlns:pr="smNativeData" val="SMDATA_13_v6GkYBMAAAAlAAAAZgAAAA0AAAAAkAAAAEgAAACQAAAASAAAAAAAAAABAAAAAAAAAAEAAABQAAAAAAAAAAAA8D8AAAAAAADwPwAAAAAAAOA/AAAAAAAA4D8AAAAAAADgPwAAAAAAAOA/AAAAAAAA4D8AAAAAAADgPwAAAAAAAOA/AAAAAAAA4D8CAAAAjAAAAAEAAAAGAAAA4fnqAJvsvQAAAAAAAAAAAAAAAAAAAAAAAAAAAAAAAAAAAAAAeAAAAAEAAABAAAAAnP///5z///8AAAAAAAAAAAEAAAAyAAAAxPLW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AAAAAMAAAAEAAAAAAAAAAAAAAAAAAAAAAAAAAeAAAAaAAAAAEAAAAAAAAAAAAAAAAAAAAAAAAAECcAABAnAAAAAAAAAAAAAAAAAAAAAAAAAAAAAAAAAAAAAAAAAAAAAGQAAAAAAAAAwMD/AAAAAAAAAAAAAAAAAAAAAABkAAAAAAAAAH9/fwAKAAAAHwAAAFQAAADh+eoAm+y9AMTy1gAAAAAAAAAAAAAAAAAAAAAAAAAAAAAAAAAAAAAAAAAAAn9/fwAAAAACy8vLAMDA/wB/f38AAAAAAAAAAAAAAAAAAAAAAAAAAAAhAAAAGAAAABQAAABODAAAIgkAAIIrAADkDgAAEAAAACYAAAAIAAAA//////////8="/>
              </a:ext>
            </a:extLst>
          </p:cNvSpPr>
          <p:nvPr/>
        </p:nvSpPr>
        <p:spPr>
          <a:xfrm>
            <a:off x="285720" y="1285860"/>
            <a:ext cx="2857520" cy="1071570"/>
          </a:xfrm>
          <a:prstGeom prst="ellipse">
            <a:avLst/>
          </a:prstGeom>
          <a:solidFill>
            <a:srgbClr val="CCCC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Национальная оборона</a:t>
            </a:r>
            <a:endParaRPr lang="ru-RU" sz="2000" b="1" dirty="0">
              <a:solidFill>
                <a:schemeClr val="tx1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sp>
        <p:nvSpPr>
          <p:cNvPr id="7" name="Овал 10"/>
          <p:cNvSpPr>
            <a:extLst>
              <a:ext uri="smNativeData">
                <pr:smNativeData xmlns="" xmlns:p14="http://schemas.microsoft.com/office/powerpoint/2010/main" xmlns:pr="smNativeData" val="SMDATA_13_v6GkYBMAAAAlAAAAZgAAAA0AAAAAkAAAAEgAAACQAAAASAAAAAAAAAABAAAAAAAAAAEAAABQAAAAAAAAAAAA8D8AAAAAAADwPwAAAAAAAOA/AAAAAAAA4D8AAAAAAADgPwAAAAAAAOA/AAAAAAAA4D8AAAAAAADgPwAAAAAAAOA/AAAAAAAA4D8CAAAAjAAAAAEAAAAGAAAA6vrgAL7ylwAAAAAAAAAAAAAAAAAAAAAAAAAAAAAAAAAAAAAAeAAAAAEAAABAAAAAnP///5z///8AAAAAAAAAAAEAAAAyAAAA1/fBAAAAAAAAAAAAAAAAAAAAAAAAAAAAAAAAAAAAAAAAAAAAAAAAAAAAAAAAAAAAAAAAAAAAAAAAAAAAFAAAADwAAAABAAAAAAAAAADMmQAPAAAAAQAAACMAAAAjAAAAIwAAAB4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AAAAAMAAAAEAAAAAAAAAAAAAAAAAAAAAAAAAAeAAAAaAAAAAEAAAAAAAAAAAAAAAAAAAAAAAAAECcAABAnAAAAAAAAAAAAAAAAAAAAAAAAAAAAAAAAAAAAAAAAAAAAAGQAAAAAAAAAwMD/AAAAAAAAAAAAAAAAAAAAAABkAAAAAAAAAH9/fwAKAAAAHwAAAFQAAADq+uAAvvKXANf3wQAAAAAAAAAAAAAAAAAAAAAAAAAAAAAAAAAAAAAAAMyZAH9/fwAAAAACy8vLAMDA/wB/f38AAAAAAAAAAAAAAAAAAAAAAAAAAAAhAAAAGAAAABQAAABeIQAATRoAADg4AAAzKQAAEAAAACYAAAAIAAAA//////////8="/>
              </a:ext>
            </a:extLst>
          </p:cNvSpPr>
          <p:nvPr/>
        </p:nvSpPr>
        <p:spPr>
          <a:xfrm>
            <a:off x="142844" y="4643446"/>
            <a:ext cx="4000528" cy="2071701"/>
          </a:xfrm>
          <a:prstGeom prst="ellipse">
            <a:avLst/>
          </a:prstGeom>
          <a:solidFill>
            <a:srgbClr val="CCFFFF"/>
          </a:solidFill>
          <a:ln w="9525" cap="flat" cmpd="sng" algn="ctr">
            <a:solidFill>
              <a:srgbClr val="00CC99"/>
            </a:solidFill>
            <a:prstDash val="solid"/>
            <a:headEnd type="none"/>
            <a:tailEnd type="none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600" b="1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Мобилизационная и вневойсковая подготовка </a:t>
            </a: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dirty="0">
                <a:solidFill>
                  <a:schemeClr val="tx1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расходы на осуществление первичного воинского учета на территориях, где отсутствуют военные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комиссариаты</a:t>
            </a:r>
            <a:endParaRPr lang="ru-RU" sz="1400" dirty="0">
              <a:solidFill>
                <a:schemeClr val="tx1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sz="14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исполнение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209,2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тыс</a:t>
            </a:r>
            <a:r>
              <a:rPr lang="ru-RU" sz="1400" dirty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. рублей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(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42,4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%)</a:t>
            </a:r>
            <a:endParaRPr lang="ru-RU" sz="1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535753" y="3464719"/>
            <a:ext cx="2143140" cy="71438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868664"/>
          </a:xfrm>
        </p:spPr>
        <p:txBody>
          <a:bodyPr>
            <a:normAutofit/>
          </a:bodyPr>
          <a:lstStyle/>
          <a:p>
            <a:pPr algn="ctr"/>
            <a:r>
              <a:rPr lang="ru-RU" sz="2500" b="1" i="1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Исполнение бюджета за </a:t>
            </a:r>
            <a:r>
              <a:rPr lang="ru-RU" sz="2500" b="1" i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1 полугодие </a:t>
            </a:r>
            <a:r>
              <a:rPr lang="ru-RU" sz="2500" b="1" i="1" dirty="0" smtClean="0">
                <a:solidFill>
                  <a:srgbClr val="0000FF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2022 года                          в разрезе функциональной классификации расходов</a:t>
            </a:r>
            <a:endParaRPr lang="ru-RU" sz="2500" dirty="0"/>
          </a:p>
        </p:txBody>
      </p:sp>
      <p:pic>
        <p:nvPicPr>
          <p:cNvPr id="1026" name="Picture 2" descr="C:\Users\МогоритаОВ\Desktop\фото\Центроспа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5" y="2143116"/>
            <a:ext cx="4429157" cy="4572032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МогоритаОВ\Desktop\фото\загс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71678"/>
            <a:ext cx="4214842" cy="464347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Овал 3"/>
          <p:cNvSpPr>
            <a:extLst>
              <a:ext uri="smNativeData">
                <pr:smNativeData xmlns="" xmlns:p14="http://schemas.microsoft.com/office/powerpoint/2010/main" xmlns:pr="smNativeData" val="SMDATA_13_v6GkYBMAAAAlAAAAZgAAAA0AAAAAkAAAAEgAAACQAAAASAAAAAAAAAABAAAAAAAAAAEAAABQAAAAAAAAAAAA8D8AAAAAAADw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PeWRgBXAAAAAgAAABQAAAAy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95ZGAH9/fwDu7OEDzMzMAMDA/wB/f38AAAAAAAAAAAAAAAAAAAAAAAAAAAAhAAAAGAAAABQAAABmIQAAxw8AADg4AAD7FQAAEAAAACYAAAAIAAAA//////////8="/>
              </a:ext>
            </a:extLst>
          </p:cNvSpPr>
          <p:nvPr/>
        </p:nvSpPr>
        <p:spPr>
          <a:xfrm>
            <a:off x="285720" y="1142984"/>
            <a:ext cx="8250873" cy="1000132"/>
          </a:xfrm>
          <a:prstGeom prst="ellipse">
            <a:avLst/>
          </a:prstGeom>
          <a:solidFill>
            <a:srgbClr val="CCCCFF"/>
          </a:solidFill>
          <a:ln>
            <a:headEnd type="none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000000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lang="ru-RU" b="1" dirty="0" smtClean="0">
                <a:solidFill>
                  <a:srgbClr val="000000"/>
                </a:solidFill>
                <a:latin typeface="Times New Roman" pitchFamily="1" charset="0"/>
                <a:ea typeface="Arial" pitchFamily="2" charset="0"/>
                <a:cs typeface="Times New Roman" pitchFamily="1" charset="0"/>
              </a:rPr>
              <a:t>Национальная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безопасность и правоохранительная деятельность</a:t>
            </a:r>
            <a:endParaRPr lang="ru-RU" b="1" dirty="0">
              <a:solidFill>
                <a:srgbClr val="000000"/>
              </a:solidFill>
              <a:latin typeface="Times New Roman" pitchFamily="1" charset="0"/>
              <a:ea typeface="Arial" pitchFamily="2" charset="0"/>
              <a:cs typeface="Times New Roman" pitchFamily="1" charset="0"/>
            </a:endParaRPr>
          </a:p>
        </p:txBody>
      </p:sp>
      <p:sp>
        <p:nvSpPr>
          <p:cNvPr id="7" name="Овал 3"/>
          <p:cNvSpPr>
            <a:extLst>
              <a:ext uri="smNativeData">
                <pr:smNativeData xmlns="" xmlns:p14="http://schemas.microsoft.com/office/powerpoint/2010/main" xmlns:pr="smNativeData" val="SMDATA_13_v6GkYBMAAAAlAAAAZgAAAA0AAAAAkAAAAEgAAACQAAAASAAAAAAAAAABAAAAAAAAAAEAAABQAAAAAAAAAAAA8D8AAAAAAADwPwAAAAAAAOA/AAAAAAAA4D8AAAAAAADgPwAAAAAAAOA/AAAAAAAA4D8AAAAAAADgPwAAAAAAAOA/AAAAAAAA4D8CAAAAjAAAAAEAAAAGAAAA4fnqAJvsvQAAAAAAAAAAAAAAAAAAAAAAAAAAAAAAAAAAAAAAeAAAAAEAAABAAAAAnP///5z///8AAAAAAAAAAAEAAAAyAAAAxPLW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AAAAAMAAAAEAAAAAAAAAAAAAAAAAAAAAAAAAAeAAAAaAAAAAEAAAAAAAAAAAAAAAAAAAAAAAAAECcAABAnAAAAAAAAAAAAAAAAAAAAAAAAAAAAAAAAAAAAAAAAAAAAAGQAAAAAAAAAwMD/AAAAAAAAAAAAAAAAAAAAAABkAAAAAAAAAH9/fwAKAAAAHwAAAFQAAADh+eoAm+y9AMTy1gAAAAAAAAAAAAAAAAAAAAAAAAAAAAAAAAAAAAAAAAAAAn9/fwAAAAACy8vLAMDA/wB/f38AAAAAAAAAAAAAAAAAAAAAAAAAAAAhAAAAGAAAABQAAABODAAAIgkAAIIrAADkDgAAEAAAACYAAAAIAAAA//////////8="/>
              </a:ext>
            </a:extLst>
          </p:cNvSpPr>
          <p:nvPr/>
        </p:nvSpPr>
        <p:spPr>
          <a:xfrm>
            <a:off x="0" y="4429132"/>
            <a:ext cx="3571868" cy="2428868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sz="12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Защита</a:t>
            </a:r>
            <a:r>
              <a:rPr sz="12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населения</a:t>
            </a:r>
            <a:r>
              <a:rPr sz="12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и </a:t>
            </a:r>
            <a:r>
              <a:rPr sz="12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территории</a:t>
            </a:r>
            <a:r>
              <a:rPr sz="12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от</a:t>
            </a:r>
            <a:r>
              <a:rPr sz="12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чрезвычайных</a:t>
            </a:r>
            <a:r>
              <a:rPr sz="12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ситуаций</a:t>
            </a:r>
            <a:r>
              <a:rPr sz="12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природного</a:t>
            </a:r>
            <a:r>
              <a:rPr sz="12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и </a:t>
            </a:r>
            <a:r>
              <a:rPr sz="12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техногенного</a:t>
            </a:r>
            <a:r>
              <a:rPr sz="12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характера</a:t>
            </a:r>
            <a:r>
              <a:rPr sz="12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, </a:t>
            </a:r>
            <a:r>
              <a:rPr sz="12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пожарная</a:t>
            </a:r>
            <a:r>
              <a:rPr sz="12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безопасность</a:t>
            </a:r>
            <a:r>
              <a:rPr sz="12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- </a:t>
            </a: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расходы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на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содержание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пожарных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резервуаров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и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водоемов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,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дезинфекцию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мест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общего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пользования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МКД</a:t>
            </a:r>
          </a:p>
          <a:p>
            <a:pPr algn="ctr"/>
            <a:r>
              <a:rPr sz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  <a:r>
              <a:rPr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сумме</a:t>
            </a:r>
            <a:r>
              <a:rPr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240,0 </a:t>
            </a:r>
            <a:r>
              <a:rPr sz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(36,1%)</a:t>
            </a:r>
          </a:p>
        </p:txBody>
      </p:sp>
      <p:sp>
        <p:nvSpPr>
          <p:cNvPr id="9" name="Овал 3"/>
          <p:cNvSpPr>
            <a:extLst>
              <a:ext uri="smNativeData">
                <pr:smNativeData xmlns="" xmlns:p14="http://schemas.microsoft.com/office/powerpoint/2010/main" xmlns:pr="smNativeData" val="SMDATA_13_v6GkYBMAAAAlAAAAZgAAAA0AAAAAkAAAAEgAAACQAAAASAAAAAAAAAABAAAAAAAAAAEAAABQAAAAAAAAAAAA8D8AAAAAAADwPwAAAAAAAOA/AAAAAAAA4D8AAAAAAADgPwAAAAAAAOA/AAAAAAAA4D8AAAAAAADgPwAAAAAAAOA/AAAAAAAA4D8CAAAAjAAAAAEAAAAGAAAA4fnqAJvsvQAAAAAAAAAAAAAAAAAAAAAAAAAAAAAAAAAAAAAAeAAAAAEAAABAAAAAnP///5z///8AAAAAAAAAAAEAAAAyAAAAxPLW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QAAAAAAAAACAAAAAAAAAAEAAAACV6QJNwAAAAAAAAA8AAAAZAAAAGQAAAAAAAAAy8vLADcAAAAAAAAAPAAAAGQAAABkAAAAAAAAABcAAAAUAAAAAAAAAAAAAAD/fwAA/38AAAAAAAAJAAAABAAAAAAAAAAMAAAAEAAAAAAAAAAAAAAAAAAAAAAAAAAeAAAAaAAAAAEAAAAAAAAAAAAAAAAAAAAAAAAAECcAABAnAAAAAAAAAAAAAAAAAAAAAAAAAAAAAAAAAAAAAAAAAAAAAGQAAAAAAAAAwMD/AAAAAAAAAAAAAAAAAAAAAABkAAAAAAAAAH9/fwAKAAAAHwAAAFQAAADh+eoAm+y9AMTy1gAAAAAAAAAAAAAAAAAAAAAAAAAAAAAAAAAAAAAAAAAAAn9/fwAAAAACy8vLAMDA/wB/f38AAAAAAAAAAAAAAAAAAAAAAAAAAAAhAAAAGAAAABQAAABODAAAIgkAAIIrAADkDgAAEAAAACYAAAAIAAAA//////////8="/>
              </a:ext>
            </a:extLst>
          </p:cNvSpPr>
          <p:nvPr/>
        </p:nvSpPr>
        <p:spPr>
          <a:xfrm>
            <a:off x="3000364" y="2500306"/>
            <a:ext cx="2857520" cy="2000264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sz="12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Органы</a:t>
            </a:r>
            <a:r>
              <a:rPr sz="12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b="1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юстиции</a:t>
            </a:r>
            <a:r>
              <a:rPr sz="1200" b="1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-  </a:t>
            </a: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расходы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на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осуществление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государственных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полномочий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на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государственную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регистрацию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актов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гражданского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состояния</a:t>
            </a:r>
            <a:r>
              <a:rPr sz="1200" dirty="0" smtClean="0">
                <a:solidFill>
                  <a:srgbClr val="000000"/>
                </a:solidFill>
                <a:latin typeface="Times New Roman" pitchFamily="1" charset="0"/>
                <a:cs typeface="Times New Roman" pitchFamily="1" charset="0"/>
              </a:rPr>
              <a:t>, </a:t>
            </a:r>
            <a:r>
              <a:rPr sz="1200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исполнение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в </a:t>
            </a:r>
            <a:r>
              <a:rPr sz="1200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сумме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64,0тыс. </a:t>
            </a:r>
            <a:r>
              <a:rPr sz="1200" dirty="0" err="1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рублей</a:t>
            </a:r>
            <a:r>
              <a:rPr sz="1200" dirty="0" smtClean="0">
                <a:solidFill>
                  <a:srgbClr val="0000FF"/>
                </a:solidFill>
                <a:latin typeface="Times New Roman" pitchFamily="1" charset="0"/>
                <a:cs typeface="Times New Roman" pitchFamily="1" charset="0"/>
              </a:rPr>
              <a:t>  (4,7%) </a:t>
            </a:r>
            <a:endParaRPr sz="1200" dirty="0" smtClean="0">
              <a:latin typeface="Times New Roman" pitchFamily="1" charset="0"/>
              <a:cs typeface="Times New Roman" pitchFamily="1" charset="0"/>
            </a:endParaRPr>
          </a:p>
          <a:p>
            <a:pPr algn="ctr"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endParaRPr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1821637" y="2750339"/>
            <a:ext cx="2357454" cy="1143008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571868" y="2143116"/>
            <a:ext cx="642942" cy="285752"/>
          </a:xfrm>
          <a:prstGeom prst="straightConnector1">
            <a:avLst/>
          </a:prstGeom>
          <a:ln w="952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Lucida Sans Unicode"/>
        <a:ea typeface="Lucida Sans Unicode"/>
        <a:cs typeface="Lucida Sans Unicode"/>
      </a:majorFont>
      <a:minorFont>
        <a:latin typeface="Lucida Sans Unicode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1605</Words>
  <Application>Microsoft Office PowerPoint</Application>
  <PresentationFormat>Экран (4:3)</PresentationFormat>
  <Paragraphs>424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1_Поток</vt:lpstr>
      <vt:lpstr>Слайд 1</vt:lpstr>
      <vt:lpstr>Слайд 2</vt:lpstr>
      <vt:lpstr>Слайд 3</vt:lpstr>
      <vt:lpstr>            Исполнение бюджета по доходам  за 1 полугодие 2022 года </vt:lpstr>
      <vt:lpstr>            Исполнение бюджета по расходам  за 1 полугодие 2022 года </vt:lpstr>
      <vt:lpstr>Слайд 6</vt:lpstr>
      <vt:lpstr>                                                                     Исполнение бюджета за 1 полугодие 2022 года                               в разрезе функциональной классификации расходов </vt:lpstr>
      <vt:lpstr>Исполнение бюджета за 1 полугодие 2022 года                               в разрезе функциональной классификации расходов </vt:lpstr>
      <vt:lpstr>Исполнение бюджета за 1 полугодие 2022 года                          в разрезе функциональной классификации расходов</vt:lpstr>
      <vt:lpstr>Исполнение бюджета за 1 полугодие 2022 года                         в разрезе функциональной классификации расходов</vt:lpstr>
      <vt:lpstr>Исполнение бюджета за 1 полугодие 2022 года                                          в разрезе функциональной классификации расходов</vt:lpstr>
      <vt:lpstr>Исполнение бюджета за 1 полугодие 2022 года                              в разрезе функциональной классификации расходов</vt:lpstr>
      <vt:lpstr>Слайд 13</vt:lpstr>
      <vt:lpstr>Исполнение бюджета за 1 полугодие 2022 года                                                в разрезе функциональной классификации расходов</vt:lpstr>
      <vt:lpstr>Исполнение бюджета за 1 полугодие 2022 года                              в разрезе функциональной классификации расходов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МогоритаОВ</cp:lastModifiedBy>
  <cp:revision>266</cp:revision>
  <dcterms:created xsi:type="dcterms:W3CDTF">2013-09-04T09:03:10Z</dcterms:created>
  <dcterms:modified xsi:type="dcterms:W3CDTF">2022-08-04T07:31:40Z</dcterms:modified>
</cp:coreProperties>
</file>