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694" r:id="rId1"/>
  </p:sldMasterIdLst>
  <p:notesMasterIdLst>
    <p:notesMasterId r:id="rId18"/>
  </p:notesMasterIdLst>
  <p:sldIdLst>
    <p:sldId id="338" r:id="rId2"/>
    <p:sldId id="257" r:id="rId3"/>
    <p:sldId id="258" r:id="rId4"/>
    <p:sldId id="322" r:id="rId5"/>
    <p:sldId id="282" r:id="rId6"/>
    <p:sldId id="339" r:id="rId7"/>
    <p:sldId id="324" r:id="rId8"/>
    <p:sldId id="325" r:id="rId9"/>
    <p:sldId id="336" r:id="rId10"/>
    <p:sldId id="340" r:id="rId11"/>
    <p:sldId id="337" r:id="rId12"/>
    <p:sldId id="328" r:id="rId13"/>
    <p:sldId id="329" r:id="rId14"/>
    <p:sldId id="330" r:id="rId15"/>
    <p:sldId id="331" r:id="rId16"/>
    <p:sldId id="33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CC"/>
    <a:srgbClr val="009900"/>
    <a:srgbClr val="009999"/>
    <a:srgbClr val="000000"/>
    <a:srgbClr val="CCFFFF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3" d="100"/>
          <a:sy n="93" d="100"/>
        </p:scale>
        <p:origin x="-234" y="-32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5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76" d="100"/>
          <a:sy n="76" d="100"/>
        </p:scale>
        <p:origin x="2036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/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/>
            </a:extLst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F8A603D9-8CCA-4214-AA33-9DAB082F0851}" type="datetime1">
              <a:rPr/>
              <a:pPr>
                <a:defRPr lang="ru-RU"/>
              </a:pPr>
              <a:t>23.07.2025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/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/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/>
            </a:extLst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/>
            </a:extLst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7FE454B7-E3E2-4343-89C8-2118D05E9371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21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1pPr>
    <a:lvl2pPr marL="4572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2pPr>
    <a:lvl3pPr marL="9144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3pPr>
    <a:lvl4pPr marL="13716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4pPr>
    <a:lvl5pPr marL="18288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3598A261-19F5-41AB-93B7-83E24ED99F2D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A660E608-A49D-4B58-9E3A-3E43D16EE244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274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B380626B-A04E-498A-9208-D5FCBFA8359E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80D17E47-514C-4E30-A267-7EA2E9153243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A25B66EA-9003-4223-B555-A6D74C001B6E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219641AD-3E5D-4D4D-A896-22672CD8D25A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E1358EFA-F39C-4C52-8813-0FFB0103E02C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ru-RU"/>
              <a:t>{Fußzeile}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E701C7E4-A9A3-48FB-B82A-ED7954C46C5F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9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/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D76BD2CF-A84C-41E7-98B3-3C8F19DAC98B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ru-RU"/>
              <a:t>{Fußzeile}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8800E885-7642-4F37-99F2-5EDA52BF70F1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B0235943-991C-427E-842E-01AA0694523F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62A4F7FD-2FF5-4307-8EDC-7C624C6442EF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72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132B8E1D-F4E2-4AA6-B7B4-C66717214AA0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54B8BA39-86E2-4382-8AAE-462253E70407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7CF39920-1C7C-4108-9655-022F4B3B7A33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B6B71261-CBC3-45C9-B1F2-69B521AE8455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5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764FD8A4-C182-427F-9C6D-3F3EDBBFB6AC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3F854474-3F5E-4474-99F2-F56E626B131A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8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62E64338-83A7-4E1B-912A-578F332195C8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C6D6868C-E4C4-4127-98E5-B06553FC1D7A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E2EC723B-A79C-4F18-A13B-44AC6034F8FA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3EEAD96F-8C69-4DB4-A7F8-93739C36B594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922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9DB56275-281D-4D60-9782-BE8A81463C0D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416E33D0-BD2C-48F8-AFE9-33C727EE55DA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6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4218D8FF-8D25-49DD-AE20-6469AFB24B76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F2038BB5-7040-4106-8E70-1E90DB9FC76C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 lang="ru-RU"/>
            </a:pPr>
            <a:fld id="{24F1FB85-A1D5-4EB2-B659-E88849923909}" type="datetime1">
              <a:rPr lang="ru-RU"/>
              <a:pPr>
                <a:defRPr lang="ru-RU"/>
              </a:pPr>
              <a:t>23.07.2025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 lang="ru-RU"/>
            </a:pPr>
            <a:fld id="{121DE5B5-3AD4-498A-B935-CBCBB01D909F}" type="slidenum">
              <a:rPr lang="ru-RU"/>
              <a:pPr>
                <a:defRPr lang="ru-RU"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6" r:id="rId1"/>
    <p:sldLayoutId id="2147487847" r:id="rId2"/>
    <p:sldLayoutId id="2147487848" r:id="rId3"/>
    <p:sldLayoutId id="2147487845" r:id="rId4"/>
    <p:sldLayoutId id="2147487849" r:id="rId5"/>
    <p:sldLayoutId id="2147487850" r:id="rId6"/>
    <p:sldLayoutId id="2147487851" r:id="rId7"/>
    <p:sldLayoutId id="2147487852" r:id="rId8"/>
    <p:sldLayoutId id="2147487853" r:id="rId9"/>
    <p:sldLayoutId id="2147487854" r:id="rId10"/>
    <p:sldLayoutId id="2147487855" r:id="rId11"/>
    <p:sldLayoutId id="2147487856" r:id="rId12"/>
    <p:sldLayoutId id="214748785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огоритаОВ\Desktop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19288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00298" y="857232"/>
            <a:ext cx="59293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образование </a:t>
            </a:r>
            <a:br>
              <a:rPr lang="ru-RU" sz="3200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сельское поселение Унъюган</a:t>
            </a:r>
          </a:p>
        </p:txBody>
      </p:sp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2214546" y="2140235"/>
            <a:ext cx="6329378" cy="1717393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4800" b="1" kern="1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sz="4800" b="1" kern="10" dirty="0" smtClean="0">
              <a:ln w="9525">
                <a:solidFill>
                  <a:srgbClr val="217335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4800" b="1" kern="1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kern="10" dirty="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4800" b="1" kern="1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  <a:endParaRPr sz="4800" b="1" kern="10" dirty="0" smtClean="0">
              <a:ln w="9525">
                <a:solidFill>
                  <a:srgbClr val="217335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857250" y="4214813"/>
            <a:ext cx="7858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</a:p>
          <a:p>
            <a:pPr algn="ctr"/>
            <a:r>
              <a:rPr lang="ru-RU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</a:p>
          <a:p>
            <a:pPr algn="ctr"/>
            <a:r>
              <a:rPr lang="ru-RU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сельское поселение Унъюган </a:t>
            </a:r>
          </a:p>
          <a:p>
            <a:pPr algn="ctr"/>
            <a:r>
              <a:rPr lang="ru-RU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 1 полугодие 2025 года</a:t>
            </a:r>
            <a:endParaRPr lang="ru-RU" sz="32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32"/>
          <p:cNvSpPr>
            <a:extLst>
              <a:ext uri="smNativeData"/>
            </a:extLst>
          </p:cNvSpPr>
          <p:nvPr/>
        </p:nvSpPr>
        <p:spPr>
          <a:xfrm>
            <a:off x="285720" y="285729"/>
            <a:ext cx="8643998" cy="1071569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«Современная транспортная система в муниципальном образовании сельское поселение Унъюган»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в сумме 4 329,5 тыс. рублей (11,0%),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направлены на: содержание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дорог, оплату уличного освещения, замену вышедших из строя светильников  уличного освещения ( 9 шт.), спутниковый мониторинг автогрейдера, поставку элементов ИДН (7 ед.).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4287838" y="142875"/>
            <a:ext cx="2841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13" descr="C:\Users\МогоритаОВ\Desktop\2 кв\IMG-20250716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0"/>
            <a:ext cx="3143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C:\Users\МогоритаОВ\Desktop\2 кв\IMG-20250716-WA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28750"/>
            <a:ext cx="25717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C:\Users\МогоритаОВ\Desktop\фото 3 кв\IMG-20241216-WA0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428750"/>
            <a:ext cx="3143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image-08-04-22-04-23-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AutoShape 4" descr="image-08-04-22-04-23-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AutoShape 6" descr="image-08-04-22-04-23-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101"/>
          <p:cNvSpPr>
            <a:extLst>
              <a:ext uri="smNativeData"/>
            </a:extLst>
          </p:cNvSpPr>
          <p:nvPr/>
        </p:nvSpPr>
        <p:spPr>
          <a:xfrm>
            <a:off x="142844" y="1571612"/>
            <a:ext cx="4143404" cy="22860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  <a:endParaRPr lang="en-US" sz="1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1 040,0 тыс. рублей (16,8%). </a:t>
            </a:r>
          </a:p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направлены на: взносы на капитальный ремонт общего имущества многоквартирных домов, ремонт элементов жилого помещения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муниц.жил.фонда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кв.), ремонт системы электроснабжения в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жил.фонде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(1кв.), ремонт системы отопления в муниципальном жил. Фонде (3 квартиры), замену газового оборудования в муниципальном жил. фонде ( 1 кв.), замену приборов учёта ТС (4 ед.) и ХВС           ( 26 ед.) в муниципальном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жил.фонде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разработку проекта организации работ по сносу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жил.домов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(16 ед.),оплата услуг ТС за имущество, составляющее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муниц.казну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(7 кв.)          </a:t>
            </a:r>
          </a:p>
        </p:txBody>
      </p:sp>
      <p:sp>
        <p:nvSpPr>
          <p:cNvPr id="39" name="Скругленный прямоугольник 50"/>
          <p:cNvSpPr>
            <a:extLst>
              <a:ext uri="smNativeData"/>
            </a:extLst>
          </p:cNvSpPr>
          <p:nvPr/>
        </p:nvSpPr>
        <p:spPr>
          <a:xfrm>
            <a:off x="4429124" y="1643050"/>
            <a:ext cx="4643438" cy="221457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algn="ctr">
              <a:defRPr/>
            </a:pP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1 284,1 тыс. рублей (12,6%).</a:t>
            </a:r>
          </a:p>
          <a:p>
            <a:pPr algn="ctr">
              <a:defRPr/>
            </a:pP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направлены на: содержание мест захоронения, услуги по обращению с ТКО, обслуживание аппаратуры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телемех.управления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уличным освещением, очистка от снега подъездов в контейнерным площадкам (21 ед.) ,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пож.резервуарам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(3 ед.), детской дворовой площадки (1ед.), размещение и захоронение отходов, не относящихся к ТКО (100 куб.м.) , разработку проектно-сметной документации на объект «Актив-зона «Энергия ГТО»», проведение негосударственной экспертизы сметной стоимости «Молодёжка-территория спорта),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хоз.товары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благоустройства, изготовление табличек Участник ВОВ (40 шт.) и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таблички на Обелиск Славы</a:t>
            </a:r>
          </a:p>
        </p:txBody>
      </p:sp>
      <p:sp>
        <p:nvSpPr>
          <p:cNvPr id="32" name="Овал 3"/>
          <p:cNvSpPr>
            <a:extLst>
              <a:ext uri="smNativeData"/>
            </a:extLst>
          </p:cNvSpPr>
          <p:nvPr/>
        </p:nvSpPr>
        <p:spPr>
          <a:xfrm>
            <a:off x="1714500" y="714375"/>
            <a:ext cx="6072188" cy="714375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2 324,18 тыс. рублей (14,2%)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928938" y="1428750"/>
            <a:ext cx="214312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72188" y="1428750"/>
            <a:ext cx="357187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543925" cy="7143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      </a:t>
            </a:r>
            <a:b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в разрезе функциональной классификации расходов</a:t>
            </a:r>
            <a:endParaRPr sz="1800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91" name="Picture 16" descr="C:\Documents\ОКСАНА\БЮДЖЕТ для граждан\2025\Фото\a80071f7-1ddf-4138-8eca-7e0d38a059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57813"/>
            <a:ext cx="19288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6" descr="C:\Users\МогоритаОВ\Desktop\фото 1 полугодие\счёт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929063"/>
            <a:ext cx="19288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929063"/>
            <a:ext cx="2428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29063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22" descr="C:\Users\МогоритаОВ\Desktop\2 кв\1YOEOqlfbm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3578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29063"/>
            <a:ext cx="2143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6429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      </a:t>
            </a:r>
            <a:b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в разрезе функциональной классификации расходов</a:t>
            </a:r>
            <a:endParaRPr sz="1800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1214438" y="1285875"/>
            <a:ext cx="357188" cy="3571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393657" y="1393031"/>
            <a:ext cx="357188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3"/>
          <p:cNvSpPr>
            <a:extLst>
              <a:ext uri="smNativeData"/>
            </a:extLst>
          </p:cNvSpPr>
          <p:nvPr/>
        </p:nvSpPr>
        <p:spPr>
          <a:xfrm>
            <a:off x="785813" y="642938"/>
            <a:ext cx="7000875" cy="714375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Культура, кинематография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10 409,0 тыс. рублей (55,0%)</a:t>
            </a:r>
          </a:p>
        </p:txBody>
      </p:sp>
      <p:sp>
        <p:nvSpPr>
          <p:cNvPr id="22" name="Скругленный прямоугольник 101"/>
          <p:cNvSpPr>
            <a:extLst>
              <a:ext uri="smNativeData"/>
            </a:extLst>
          </p:cNvSpPr>
          <p:nvPr/>
        </p:nvSpPr>
        <p:spPr>
          <a:xfrm>
            <a:off x="142844" y="1643050"/>
            <a:ext cx="2071702" cy="17145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Расходы на обеспечение деятельности подведомственного учреждения МБУ «Дом Культуры «Лесник»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субсидия 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исполнение 9 868,9 тыс. рублей</a:t>
            </a:r>
          </a:p>
        </p:txBody>
      </p:sp>
      <p:sp>
        <p:nvSpPr>
          <p:cNvPr id="23" name="Скругленный прямоугольник 101"/>
          <p:cNvSpPr>
            <a:extLst>
              <a:ext uri="smNativeData"/>
            </a:extLst>
          </p:cNvSpPr>
          <p:nvPr/>
        </p:nvSpPr>
        <p:spPr>
          <a:xfrm>
            <a:off x="2285984" y="1714488"/>
            <a:ext cx="2143140" cy="16430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Расходы на торжественные мероприятия, приуроченные к памятным датам в истории народов России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исполнение 20,0 тыс. рублей</a:t>
            </a:r>
          </a:p>
          <a:p>
            <a:pPr algn="ctr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Скругленный прямоугольник 101"/>
          <p:cNvSpPr>
            <a:extLst>
              <a:ext uri="smNativeData"/>
            </a:extLst>
          </p:cNvSpPr>
          <p:nvPr/>
        </p:nvSpPr>
        <p:spPr>
          <a:xfrm>
            <a:off x="4572000" y="1643050"/>
            <a:ext cx="4500562" cy="17859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Расходы на проведение поселковых культурных и массовых мероприятий 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исполнение 93,1 тыс.рублей: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чествование воинов-интернационалистов, народное гуляние «Масленица», конкурс «Золотая веснушка-2025», конкурс «Серебряное копытце», мероприятия, посвящённые военному призыву, мероприятия ко «Дню Победы», «Дню защиты детей», «Дню молодёжи». Расходы на реализацию проекта «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Айпинские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чтения»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284538" y="1571625"/>
            <a:ext cx="287338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6" name="Picture 18" descr="C:\Users\МогоритаОВ\Desktop\2 кв\jhIReWmYj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500438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9" descr="C:\Users\МогоритаОВ\Desktop\2 кв\IMG_20250721_104758_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29000"/>
            <a:ext cx="2571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7" descr="C:\Users\МогоритаОВ\Desktop\Фото\-5422798744581173324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143500"/>
            <a:ext cx="30003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500438"/>
            <a:ext cx="3000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rot="16200000" flipH="1">
            <a:off x="4393406" y="107157"/>
            <a:ext cx="21431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3"/>
          <p:cNvSpPr>
            <a:extLst>
              <a:ext uri="smNativeData"/>
            </a:extLst>
          </p:cNvSpPr>
          <p:nvPr/>
        </p:nvSpPr>
        <p:spPr>
          <a:xfrm>
            <a:off x="214313" y="214313"/>
            <a:ext cx="8715375" cy="1071562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организационных и культурно-просветительных мероприятий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рамках муниципальной  программы «Развитие культуры и туризма в муниципальном образовании Октябрьский  район»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290,0 тыс. рублей (48,5%)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2"/>
          <p:cNvSpPr>
            <a:spLocks noGrp="1"/>
          </p:cNvSpPr>
          <p:nvPr>
            <p:ph type="title"/>
          </p:nvPr>
        </p:nvSpPr>
        <p:spPr>
          <a:xfrm>
            <a:off x="285750" y="214313"/>
            <a:ext cx="8715375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                                                                                         в разрезе функциональной классификации расходов</a:t>
            </a:r>
            <a:endParaRPr sz="1800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0899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/>
          <a:lstStyle/>
          <a:p>
            <a:pPr>
              <a:defRPr/>
            </a:pPr>
            <a:fld id="{6B739F22-6B60-4E85-BECD-57537750607C}" type="slidenum">
              <a:rPr/>
              <a:pPr>
                <a:defRPr/>
              </a:pPr>
              <a:t>14</a:t>
            </a:fld>
            <a:endParaRPr/>
          </a:p>
        </p:txBody>
      </p:sp>
      <p:sp>
        <p:nvSpPr>
          <p:cNvPr id="27652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54" name="Picture 7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8858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3"/>
          <p:cNvSpPr>
            <a:extLst>
              <a:ext uri="smNativeData"/>
            </a:extLst>
          </p:cNvSpPr>
          <p:nvPr/>
        </p:nvSpPr>
        <p:spPr>
          <a:xfrm>
            <a:off x="4357688" y="857250"/>
            <a:ext cx="4500562" cy="17145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 -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социальные выплаты гражданам,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176,8 тыс. рублей (44,6%)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4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71435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                                                                                 в разрезе функциональной классификации расходов</a:t>
            </a:r>
            <a:endParaRPr sz="1800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Овал 3"/>
          <p:cNvSpPr>
            <a:extLst>
              <a:ext uri="smNativeData"/>
            </a:extLst>
          </p:cNvSpPr>
          <p:nvPr/>
        </p:nvSpPr>
        <p:spPr>
          <a:xfrm>
            <a:off x="857250" y="857250"/>
            <a:ext cx="7786688" cy="5715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2 216,7 тыс. рублей (54,2)</a:t>
            </a: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12" descr="X34q_RcVsg-iulCC4tvN1bhpJ3gPMlpahxJWDKhYFTUZtVjFVyCb3QPUvGCaYwewI2tjzyZiiLmDeZUPa2_T9m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Скругленный прямоугольник 101"/>
          <p:cNvSpPr>
            <a:extLst>
              <a:ext uri="smNativeData"/>
            </a:extLst>
          </p:cNvSpPr>
          <p:nvPr/>
        </p:nvSpPr>
        <p:spPr>
          <a:xfrm>
            <a:off x="71406" y="1714488"/>
            <a:ext cx="3429024" cy="121444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 деятельности подведомственного учреждения МБУ                   «Дом Культуры «Лесник» - субсидия ,</a:t>
            </a:r>
          </a:p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1 941,2 тыс. рублей</a:t>
            </a:r>
          </a:p>
        </p:txBody>
      </p:sp>
      <p:sp>
        <p:nvSpPr>
          <p:cNvPr id="16" name="Скругленный прямоугольник 101"/>
          <p:cNvSpPr>
            <a:extLst>
              <a:ext uri="smNativeData"/>
            </a:extLst>
          </p:cNvSpPr>
          <p:nvPr/>
        </p:nvSpPr>
        <p:spPr>
          <a:xfrm>
            <a:off x="3571868" y="1714488"/>
            <a:ext cx="5429288" cy="121444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общепоселковых мероприятий в сфере физической культуры и спорта,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275,6 тыс. рублей: День защитника Отечества «А ну-ка парни», военно-патриотическая игра «</a:t>
            </a:r>
            <a:r>
              <a:rPr lang="ru-RU" sz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Зарничка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»; спортивные состязания на «Масленицу», «День Победы», «День защиты детей», «День молодёжи»,  кубок Главы поселения по баскетболу, турнир по художественной гимнастике «Краски весны»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913732" y="1447006"/>
            <a:ext cx="247650" cy="2111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86563" y="1428750"/>
            <a:ext cx="28575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0375"/>
            <a:ext cx="5214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00375"/>
            <a:ext cx="26431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928938" y="357188"/>
            <a:ext cx="6715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8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eaLnBrk="1" hangingPunct="1"/>
            <a:r>
              <a:rPr lang="ru-RU" sz="8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 eaLnBrk="1" hangingPunct="1"/>
            <a:r>
              <a:rPr lang="ru-RU" sz="8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572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5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 муниципального образования </a:t>
            </a:r>
          </a:p>
          <a:p>
            <a:pPr algn="ctr"/>
            <a:r>
              <a:rPr lang="ru-RU" sz="25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сельское поселение Унъюган за 1 полугодие 2025 года</a:t>
            </a:r>
            <a:endParaRPr lang="ru-RU" sz="25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85750" y="1071563"/>
            <a:ext cx="87153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подготовлена на основании:</a:t>
            </a:r>
          </a:p>
          <a:p>
            <a:pPr algn="just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 Совета депутатов сельского поселения Унъюган от 11.12.2024 №54 «О бюджете муниципального образования сельское поселение Унъюган на 2025 год и плановый период 2026 и 2027 годов»</a:t>
            </a:r>
          </a:p>
          <a:p>
            <a:pPr algn="just"/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 Совета депутатов сельского поселения Унъюган от 20.02.2025 №2«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депутатов сельского поселения Унъюган от 11.12.2024 №54 «О бюджете муниципального образования сельское поселение Унъюган на 2025 год и на плановый период 2026 и 2027 годов»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Tx/>
              <a:buChar char="-"/>
            </a:pP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решения Совета депутатов сельского поселения Унъюган от 23.05.2025 №25«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депутатов сельского поселения Унъюган от 11.12.2024 №54 «О бюджете муниципального образования сельское поселение Унъюган на 2025 год и на плановый период 2026 и 2027 годов»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Финансово-экономический отдел</a:t>
            </a:r>
          </a:p>
          <a:p>
            <a:pPr algn="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сельского поселения Унъюган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57188" y="44450"/>
            <a:ext cx="842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сельского поселения Унъюган за 1 полугодие 2025 года </a:t>
            </a:r>
            <a:endParaRPr lang="ru-RU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6"/>
          <p:cNvSpPr>
            <a:extLst>
              <a:ext uri="smNativeData"/>
            </a:extLst>
          </p:cNvSpPr>
          <p:nvPr/>
        </p:nvSpPr>
        <p:spPr>
          <a:xfrm>
            <a:off x="357188" y="1214438"/>
            <a:ext cx="8429625" cy="6429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 утвержденный план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депутатов сельского поселения Унъюган от 11.12.2024 №54)</a:t>
            </a:r>
          </a:p>
        </p:txBody>
      </p:sp>
      <p:sp>
        <p:nvSpPr>
          <p:cNvPr id="4" name="Скругленный прямоугольник 7"/>
          <p:cNvSpPr>
            <a:extLst>
              <a:ext uri="smNativeData"/>
            </a:extLst>
          </p:cNvSpPr>
          <p:nvPr/>
        </p:nvSpPr>
        <p:spPr>
          <a:xfrm>
            <a:off x="357188" y="2000250"/>
            <a:ext cx="2714625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79 186,5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Скругленный прямоугольник 8"/>
          <p:cNvSpPr>
            <a:extLst>
              <a:ext uri="smNativeData"/>
            </a:extLst>
          </p:cNvSpPr>
          <p:nvPr/>
        </p:nvSpPr>
        <p:spPr>
          <a:xfrm>
            <a:off x="3143250" y="2000250"/>
            <a:ext cx="2786063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79 186,5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Скругленный прямоугольник 9"/>
          <p:cNvSpPr>
            <a:extLst>
              <a:ext uri="smNativeData"/>
            </a:extLst>
          </p:cNvSpPr>
          <p:nvPr/>
        </p:nvSpPr>
        <p:spPr>
          <a:xfrm>
            <a:off x="6000750" y="2000250"/>
            <a:ext cx="2786063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7" name="Скругленный прямоугольник 10"/>
          <p:cNvSpPr>
            <a:extLst>
              <a:ext uri="smNativeData"/>
            </a:extLst>
          </p:cNvSpPr>
          <p:nvPr/>
        </p:nvSpPr>
        <p:spPr>
          <a:xfrm>
            <a:off x="357188" y="3286125"/>
            <a:ext cx="8429625" cy="5715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Уточненный план на 01.07.2025 г.</a:t>
            </a:r>
          </a:p>
        </p:txBody>
      </p:sp>
      <p:sp>
        <p:nvSpPr>
          <p:cNvPr id="8" name="Скругленный прямоугольник 11"/>
          <p:cNvSpPr>
            <a:extLst>
              <a:ext uri="smNativeData"/>
            </a:extLst>
          </p:cNvSpPr>
          <p:nvPr/>
        </p:nvSpPr>
        <p:spPr>
          <a:xfrm>
            <a:off x="357188" y="4000500"/>
            <a:ext cx="2714625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122 732,2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9" name="Скругленный прямоугольник 12"/>
          <p:cNvSpPr>
            <a:extLst>
              <a:ext uri="smNativeData"/>
            </a:extLst>
          </p:cNvSpPr>
          <p:nvPr/>
        </p:nvSpPr>
        <p:spPr>
          <a:xfrm>
            <a:off x="3143250" y="4000500"/>
            <a:ext cx="2857500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126 830,9 тыс. рублей</a:t>
            </a:r>
          </a:p>
        </p:txBody>
      </p:sp>
      <p:sp>
        <p:nvSpPr>
          <p:cNvPr id="10" name="Скругленный прямоугольник 13"/>
          <p:cNvSpPr>
            <a:extLst>
              <a:ext uri="smNativeData"/>
            </a:extLst>
          </p:cNvSpPr>
          <p:nvPr/>
        </p:nvSpPr>
        <p:spPr>
          <a:xfrm>
            <a:off x="6072188" y="4000500"/>
            <a:ext cx="2714625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4 098,7 тыс. рублей</a:t>
            </a:r>
          </a:p>
        </p:txBody>
      </p:sp>
      <p:sp>
        <p:nvSpPr>
          <p:cNvPr id="11" name="Скругленный прямоугольник 14"/>
          <p:cNvSpPr>
            <a:extLst>
              <a:ext uri="smNativeData"/>
            </a:extLst>
          </p:cNvSpPr>
          <p:nvPr/>
        </p:nvSpPr>
        <p:spPr>
          <a:xfrm>
            <a:off x="357188" y="5214938"/>
            <a:ext cx="8429625" cy="5000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Фактическое исполнение на 01.07.2025 г.</a:t>
            </a:r>
          </a:p>
        </p:txBody>
      </p:sp>
      <p:sp>
        <p:nvSpPr>
          <p:cNvPr id="12" name="Скругленный прямоугольник 15"/>
          <p:cNvSpPr>
            <a:extLst>
              <a:ext uri="smNativeData"/>
            </a:extLst>
          </p:cNvSpPr>
          <p:nvPr/>
        </p:nvSpPr>
        <p:spPr>
          <a:xfrm>
            <a:off x="357188" y="5857875"/>
            <a:ext cx="2643187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44 513,2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13" name="Скругленный прямоугольник 16"/>
          <p:cNvSpPr>
            <a:extLst>
              <a:ext uri="smNativeData"/>
            </a:extLst>
          </p:cNvSpPr>
          <p:nvPr/>
        </p:nvSpPr>
        <p:spPr>
          <a:xfrm>
            <a:off x="3071813" y="5857875"/>
            <a:ext cx="2928937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41 323,4 тыс. рублей</a:t>
            </a:r>
          </a:p>
        </p:txBody>
      </p:sp>
      <p:sp>
        <p:nvSpPr>
          <p:cNvPr id="14" name="Скругленный прямоугольник 17"/>
          <p:cNvSpPr>
            <a:extLst>
              <a:ext uri="smNativeData"/>
            </a:extLst>
          </p:cNvSpPr>
          <p:nvPr/>
        </p:nvSpPr>
        <p:spPr>
          <a:xfrm>
            <a:off x="6072188" y="5857875"/>
            <a:ext cx="2714625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3 189,8 тыс. рублей</a:t>
            </a:r>
          </a:p>
        </p:txBody>
      </p:sp>
      <p:sp>
        <p:nvSpPr>
          <p:cNvPr id="15" name="Стрелка вниз 19"/>
          <p:cNvSpPr>
            <a:extLst>
              <a:ext uri="smNativeData"/>
            </a:extLst>
          </p:cNvSpPr>
          <p:nvPr/>
        </p:nvSpPr>
        <p:spPr>
          <a:xfrm flipH="1">
            <a:off x="4237038" y="2714625"/>
            <a:ext cx="500062" cy="500063"/>
          </a:xfrm>
          <a:prstGeom prst="downArrow">
            <a:avLst>
              <a:gd name="adj1" fmla="val 50000"/>
              <a:gd name="adj2" fmla="val 50063"/>
            </a:avLst>
          </a:prstGeom>
          <a:blipFill>
            <a:blip r:embed="rId2" cstate="print"/>
            <a:srcRect/>
            <a:tile sx="100000" sy="100000" algn="tl"/>
          </a:blip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spcCol="2159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</p:txBody>
      </p:sp>
      <p:sp>
        <p:nvSpPr>
          <p:cNvPr id="18" name="Стрелка вниз 19"/>
          <p:cNvSpPr>
            <a:extLst>
              <a:ext uri="smNativeData"/>
            </a:extLst>
          </p:cNvSpPr>
          <p:nvPr/>
        </p:nvSpPr>
        <p:spPr>
          <a:xfrm flipH="1">
            <a:off x="4214813" y="4714875"/>
            <a:ext cx="500062" cy="428625"/>
          </a:xfrm>
          <a:prstGeom prst="downArrow">
            <a:avLst>
              <a:gd name="adj1" fmla="val 50000"/>
              <a:gd name="adj2" fmla="val 50063"/>
            </a:avLst>
          </a:prstGeom>
          <a:blipFill>
            <a:blip r:embed="rId2" cstate="print"/>
            <a:srcRect/>
            <a:tile sx="100000" sy="100000" algn="tl"/>
          </a:blip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spcCol="2159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858250" cy="4286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за 1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sz="20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0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sz="2000" i="1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571500"/>
          <a:ext cx="8858250" cy="6143621"/>
        </p:xfrm>
        <a:graphic>
          <a:graphicData uri="http://schemas.openxmlformats.org/drawingml/2006/table">
            <a:tbl>
              <a:tblPr/>
              <a:tblGrid>
                <a:gridCol w="4929188"/>
                <a:gridCol w="1000125"/>
                <a:gridCol w="928688"/>
                <a:gridCol w="1000125"/>
                <a:gridCol w="1000124"/>
              </a:tblGrid>
              <a:tr h="65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план РСД от 11.12.2024 №54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01.07.2025 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на 01.07.2025 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от уточненного плана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2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35 584,4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36 166,1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17 213,4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47,6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27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23 700,0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23 877,0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13 246,9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7 878,3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7 878,3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3 407,8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05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2 971,2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2 762,5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56,1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92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1 420,0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1 420,0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3487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    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152,0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774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1 399,2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1 190,5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-94,0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-7,9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208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41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921,8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921,8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430,8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46,7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3663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24,6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59,6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337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608,0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828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ВОЗМЕШЕНИЕ УЩЕРБА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3849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ИНИЦИАТИВНЫЕ ПЛАТЕЖИ, ЗАЧИСЛЯЕМЫЕ В БЮДЖЕТЫ МУНИЦИПАЛЬНЫХ РАЙОНОВ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43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43 602,1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85 794,2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26 527,9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43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РФ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29 452,5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29 452,5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14 726,2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365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РФ (межбюджетные субсидии) 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30 236,0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385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РФ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1 061,8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1 061,8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444,0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27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13 087,8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25 043,9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11 357,6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45,4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2711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государственных (муниципальных) организаций 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738,9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738,9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1632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79 186,5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122 732,2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44 513,2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36,3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/>
            </a:extLst>
          </p:cNvSpPr>
          <p:nvPr/>
        </p:nvSpPr>
        <p:spPr>
          <a:xfrm>
            <a:off x="214313" y="142875"/>
            <a:ext cx="8640762" cy="357188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ЗА  1 ПОЛУГОДИЕ 2025 ГОДА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642938"/>
          <a:ext cx="8786811" cy="6000750"/>
        </p:xfrm>
        <a:graphic>
          <a:graphicData uri="http://schemas.openxmlformats.org/drawingml/2006/table">
            <a:tbl>
              <a:tblPr/>
              <a:tblGrid>
                <a:gridCol w="3865401"/>
                <a:gridCol w="1225371"/>
                <a:gridCol w="1208767"/>
                <a:gridCol w="1225371"/>
                <a:gridCol w="1261901"/>
              </a:tblGrid>
              <a:tr h="969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план РСД от 11.12.2024 №54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01.07.2025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на 01.07.2025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от уточненного плана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569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34 850,1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36 555,3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15 675,2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42,9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592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856,6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856,6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359,1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41,9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8652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534,2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838,3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555,5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66,3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5448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13 949,8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48 778,8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9 607,0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528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7 401,0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16 405,3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2 324,2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14,2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4807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18 007,9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18 911,9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10 409,0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5448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220,0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396,8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176,8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44,6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4807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3 366,9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4 087,8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2 216,7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54,2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</a:tr>
              <a:tr h="336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79 186,5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126 830,9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41 323,4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32,6 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9001125" cy="6429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разрезе функциональной классификации расходов</a:t>
            </a:r>
            <a:r>
              <a:rPr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i="1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25" descr="m_0OGTfIlo6o_s4dvzD6VxdwEFOZ6X5Gq9T2WEMuk-3QRadVJmZ3mAjAQ4LnRMxTzdVdT96pMIoC2o-5-GKbsfv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AutoShape 27" descr="m_0OGTfIlo6o_s4dvzD6VxdwEFOZ6X5Gq9T2WEMuk-3QRadVJmZ3mAjAQ4LnRMxTzdVdT96pMIoC2o-5-GKbsfv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AutoShape 29" descr="m_0OGTfIlo6o_s4dvzD6VxdwEFOZ6X5Gq9T2WEMuk-3QRadVJmZ3mAjAQ4LnRMxTzdVdT96pMIoC2o-5-GKbsfv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2" name="Picture 29" descr="https://sun9-24.userapi.com/impg/GyQtFBCJMmjOOJz4LBO7iBzINmCDmZIcfII5NQ/adIXfHHyN90.jpg?size=1280x963&amp;quality=95&amp;sign=7b844128c7f873fa90eb4e134db41eb5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88582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вал 3"/>
          <p:cNvSpPr>
            <a:extLst>
              <a:ext uri="smNativeData"/>
            </a:extLst>
          </p:cNvSpPr>
          <p:nvPr/>
        </p:nvSpPr>
        <p:spPr>
          <a:xfrm>
            <a:off x="1428728" y="714356"/>
            <a:ext cx="7143800" cy="571504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15 675,2 тыс. рублей (42,9%)</a:t>
            </a:r>
          </a:p>
        </p:txBody>
      </p:sp>
      <p:sp>
        <p:nvSpPr>
          <p:cNvPr id="25" name="Овал 3"/>
          <p:cNvSpPr>
            <a:extLst>
              <a:ext uri="smNativeData"/>
            </a:extLst>
          </p:cNvSpPr>
          <p:nvPr/>
        </p:nvSpPr>
        <p:spPr>
          <a:xfrm>
            <a:off x="214282" y="1500174"/>
            <a:ext cx="2714644" cy="1500198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Правительства РФ, высших исполнительных органов государственной власти субъектов РФ, местных администраций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исполнение  8 822,8 тыс. рублей (49,8%)</a:t>
            </a:r>
          </a:p>
          <a:p>
            <a:pPr algn="ctr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2390775" y="1252538"/>
            <a:ext cx="433387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"/>
          <p:cNvSpPr>
            <a:extLst>
              <a:ext uri="smNativeData"/>
            </a:extLst>
          </p:cNvSpPr>
          <p:nvPr/>
        </p:nvSpPr>
        <p:spPr>
          <a:xfrm>
            <a:off x="3143272" y="1643050"/>
            <a:ext cx="2285984" cy="1643074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высшего должностного лица субъекта РФ и муниципального образования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9 410,5 тыс. рублей (41,4%)</a:t>
            </a:r>
          </a:p>
          <a:p>
            <a:pPr algn="ctr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4786313" y="1285875"/>
            <a:ext cx="571500" cy="4286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"/>
          <p:cNvSpPr>
            <a:extLst>
              <a:ext uri="smNativeData"/>
            </a:extLst>
          </p:cNvSpPr>
          <p:nvPr/>
        </p:nvSpPr>
        <p:spPr>
          <a:xfrm>
            <a:off x="214282" y="3143248"/>
            <a:ext cx="3000396" cy="178595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                     0,0 тыс.рублей  при плане                             75,8 тыс. рублей 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2035969" y="1893094"/>
            <a:ext cx="2000250" cy="7858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3"/>
          <p:cNvSpPr>
            <a:extLst>
              <a:ext uri="smNativeData"/>
            </a:extLst>
          </p:cNvSpPr>
          <p:nvPr/>
        </p:nvSpPr>
        <p:spPr>
          <a:xfrm>
            <a:off x="5500694" y="1500174"/>
            <a:ext cx="2286016" cy="100013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                         1 441,8 тыс.рублей  (37,1%)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rot="16200000" flipH="1">
            <a:off x="6858000" y="1357313"/>
            <a:ext cx="214313" cy="714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3"/>
          <p:cNvSpPr>
            <a:extLst>
              <a:ext uri="smNativeData"/>
            </a:extLst>
          </p:cNvSpPr>
          <p:nvPr/>
        </p:nvSpPr>
        <p:spPr>
          <a:xfrm>
            <a:off x="7643834" y="2000240"/>
            <a:ext cx="1285884" cy="1571636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Резервные фонды                                     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0,0 тыс.рублей                       при плане                  195,7 тыс. рублей </a:t>
            </a:r>
          </a:p>
        </p:txBody>
      </p:sp>
      <p:cxnSp>
        <p:nvCxnSpPr>
          <p:cNvPr id="52" name="Прямая со стрелкой 51"/>
          <p:cNvCxnSpPr>
            <a:stCxn id="23" idx="5"/>
          </p:cNvCxnSpPr>
          <p:nvPr/>
        </p:nvCxnSpPr>
        <p:spPr>
          <a:xfrm rot="16200000" flipH="1">
            <a:off x="7471570" y="1256506"/>
            <a:ext cx="798512" cy="6889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3"/>
          <p:cNvSpPr>
            <a:spLocks noGrp="1"/>
          </p:cNvSpPr>
          <p:nvPr>
            <p:ph type="title"/>
          </p:nvPr>
        </p:nvSpPr>
        <p:spPr>
          <a:xfrm>
            <a:off x="214313" y="71438"/>
            <a:ext cx="8929687" cy="78581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разрезе функциональной классификации расходов</a:t>
            </a:r>
            <a:endParaRPr sz="1800" b="1" i="1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475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/>
          <a:lstStyle/>
          <a:p>
            <a:pPr>
              <a:defRPr/>
            </a:pPr>
            <a:fld id="{A300A834-9115-4510-BB6C-7E461C58B6B9}" type="slidenum">
              <a:rPr/>
              <a:pPr>
                <a:defRPr/>
              </a:pPr>
              <a:t>7</a:t>
            </a:fld>
            <a:endParaRPr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3"/>
          <p:cNvSpPr>
            <a:extLst>
              <a:ext uri="smNativeData"/>
            </a:extLst>
          </p:cNvSpPr>
          <p:nvPr/>
        </p:nvSpPr>
        <p:spPr>
          <a:xfrm>
            <a:off x="214282" y="785794"/>
            <a:ext cx="8786874" cy="1143008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 </a:t>
            </a:r>
          </a:p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осуществление первичного воинского учета  органами местного самоуправления поселений, муниципальных и городских округов,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359,1 тыс. рублей (41,9%)</a:t>
            </a:r>
            <a:endParaRPr lang="ru-RU" sz="14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3"/>
          <p:cNvSpPr>
            <a:spLocks noGrp="1"/>
          </p:cNvSpPr>
          <p:nvPr>
            <p:ph type="title"/>
          </p:nvPr>
        </p:nvSpPr>
        <p:spPr>
          <a:xfrm>
            <a:off x="285750" y="142875"/>
            <a:ext cx="8715375" cy="5000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года                   </a:t>
            </a:r>
            <a:b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в разрезе функциональной классификации расходов</a:t>
            </a:r>
            <a:endParaRPr sz="1800" b="1" i="1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AutoShape 13" descr="0fucDoJt691ESEl80kTY9aFd79KRIdnepSscbhbjofObZXU2UgRZoj3Friczknqq5FgoPrZ7jq_KoENuTHpUfkY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4" descr="C:\Users\МогоритаОВ\Desktop\Фото\пож.резервуа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500438"/>
            <a:ext cx="2857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3"/>
          <p:cNvSpPr>
            <a:extLst>
              <a:ext uri="smNativeData"/>
            </a:extLst>
          </p:cNvSpPr>
          <p:nvPr/>
        </p:nvSpPr>
        <p:spPr>
          <a:xfrm>
            <a:off x="6429388" y="1357298"/>
            <a:ext cx="2643206" cy="207170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Органы юстиции  </a:t>
            </a:r>
          </a:p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 на осуществление государственных полномочий на государственную регистрацию актов гражданского состояния,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81,6тыс. рублей  (39,8%) 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3"/>
          <p:cNvSpPr>
            <a:extLst>
              <a:ext uri="smNativeData"/>
            </a:extLst>
          </p:cNvSpPr>
          <p:nvPr/>
        </p:nvSpPr>
        <p:spPr>
          <a:xfrm>
            <a:off x="0" y="1285860"/>
            <a:ext cx="2928926" cy="214314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теплоснабжение пожарных резервуаров,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115,4тыс. рублей (60,5%)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43688" y="1214438"/>
            <a:ext cx="428625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428875" y="1285875"/>
            <a:ext cx="357188" cy="214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3"/>
          <p:cNvSpPr>
            <a:extLst>
              <a:ext uri="smNativeData"/>
            </a:extLst>
          </p:cNvSpPr>
          <p:nvPr/>
        </p:nvSpPr>
        <p:spPr>
          <a:xfrm>
            <a:off x="142875" y="714375"/>
            <a:ext cx="8643938" cy="571500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555,5 тыс. рублей (66,3%)</a:t>
            </a: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"/>
          <p:cNvSpPr>
            <a:extLst>
              <a:ext uri="smNativeData"/>
            </a:extLst>
          </p:cNvSpPr>
          <p:nvPr/>
        </p:nvSpPr>
        <p:spPr>
          <a:xfrm>
            <a:off x="2928926" y="1500174"/>
            <a:ext cx="3429024" cy="1928826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безопасности и правоохранительной деятельности </a:t>
            </a:r>
          </a:p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трансляцию видеоизображения в центры обработки данных АПК «Безопасный город» (2 ед.)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358,5,0тыс. рублей (81,0%) 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4465637" y="1392238"/>
            <a:ext cx="2143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17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500438"/>
            <a:ext cx="29289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5286375"/>
            <a:ext cx="30718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5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3500438"/>
            <a:ext cx="30718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396288" cy="7143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      </a:t>
            </a:r>
            <a:b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в разрезе функциональной классификации расходов</a:t>
            </a:r>
            <a:endParaRPr sz="1800" i="1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>
            <a:extLst>
              <a:ext uri="smNativeData"/>
            </a:extLst>
          </p:cNvSpPr>
          <p:nvPr/>
        </p:nvSpPr>
        <p:spPr>
          <a:xfrm>
            <a:off x="1357290" y="785794"/>
            <a:ext cx="7000924" cy="714380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9 607,0 тыс. рублей (19,7%)</a:t>
            </a:r>
          </a:p>
        </p:txBody>
      </p:sp>
      <p:sp>
        <p:nvSpPr>
          <p:cNvPr id="15" name="Блок-схема: альтернативный процесс 14"/>
          <p:cNvSpPr>
            <a:extLst>
              <a:ext uri="smNativeData"/>
            </a:extLst>
          </p:cNvSpPr>
          <p:nvPr/>
        </p:nvSpPr>
        <p:spPr>
          <a:xfrm>
            <a:off x="142844" y="1643050"/>
            <a:ext cx="3571900" cy="1500198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Общеэкономические вопросы </a:t>
            </a:r>
          </a:p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по содействию трудоустройства граждан,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3 252,5 тыс. рублей (69,1%), в т.ч. 933,0 тыс. рублей средства окружного бюджета 2 319,5 тыс.рублей доля средств местного бюджета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(трудоустроено 22 человека)</a:t>
            </a:r>
          </a:p>
        </p:txBody>
      </p:sp>
      <p:sp>
        <p:nvSpPr>
          <p:cNvPr id="16" name="Блок-схема: альтернативный процесс 15"/>
          <p:cNvSpPr>
            <a:extLst>
              <a:ext uri="smNativeData"/>
            </a:extLst>
          </p:cNvSpPr>
          <p:nvPr/>
        </p:nvSpPr>
        <p:spPr>
          <a:xfrm>
            <a:off x="6143636" y="1714488"/>
            <a:ext cx="2857520" cy="1500198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Транспорт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 программы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«Современная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транспортная система в муниципальном образовании сельское поселение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Унъюган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пассажирские перевозки)</a:t>
            </a: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1 825,0 тыс.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рублей (39,7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321719" y="1464469"/>
            <a:ext cx="214313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7036594" y="1464469"/>
            <a:ext cx="285750" cy="214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>
            <a:extLst>
              <a:ext uri="smNativeData"/>
            </a:extLst>
          </p:cNvSpPr>
          <p:nvPr/>
        </p:nvSpPr>
        <p:spPr>
          <a:xfrm>
            <a:off x="3786182" y="1785926"/>
            <a:ext cx="2286016" cy="1357322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отлов и содержание животных без владельцев,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200,0 тыс. рублей (100,0%)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072857" y="1642269"/>
            <a:ext cx="2857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214688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214688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000625"/>
            <a:ext cx="2143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6" descr="C:\Users\МогоритаОВ\Desktop\фото 9 мес\Кобия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86125"/>
            <a:ext cx="30718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5290</TotalTime>
  <Words>1593</Words>
  <Application>Microsoft Office PowerPoint</Application>
  <PresentationFormat>Экран (4:3)</PresentationFormat>
  <Paragraphs>277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Lucida Sans Unicode</vt:lpstr>
      <vt:lpstr>Трек</vt:lpstr>
      <vt:lpstr>Презентация PowerPoint</vt:lpstr>
      <vt:lpstr>Презентация PowerPoint</vt:lpstr>
      <vt:lpstr>Презентация PowerPoint</vt:lpstr>
      <vt:lpstr>     Исполнение бюджета по доходам за 1 полугодие 2025  года </vt:lpstr>
      <vt:lpstr>Презентация PowerPoint</vt:lpstr>
      <vt:lpstr>Исполнение бюджета за 1 полугодие 2025 года                                                                                       в разрезе функциональной классификации расходов </vt:lpstr>
      <vt:lpstr>   Исполнение бюджета за 1 полугодие 2025 года                                                                                         в разрезе функциональной классификации расходов</vt:lpstr>
      <vt:lpstr>Исполнение бюджета за 1 полугодие 2025 года                           в разрезе функциональной классификации расходов</vt:lpstr>
      <vt:lpstr>Исполнение бюджета за 1 полугодие  2025 года                          в разрезе функциональной классификации расходов</vt:lpstr>
      <vt:lpstr>Презентация PowerPoint</vt:lpstr>
      <vt:lpstr>Исполнение бюджета за 1 полугодие 2025 года                          в разрезе функциональной классификации расходов</vt:lpstr>
      <vt:lpstr>Исполнение бюджета за 1 полугодие 2025 года             в разрезе функциональной классификации расходов</vt:lpstr>
      <vt:lpstr>Презентация PowerPoint</vt:lpstr>
      <vt:lpstr>Исполнение бюджета за 1 полугодие 2025 года                                                                                          в разрезе функциональной классификации расходов</vt:lpstr>
      <vt:lpstr>Исполнение бюджета за 1 полугодие 2025 года                                                                                 в разрезе функциональной классификации расходов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Жарких</cp:lastModifiedBy>
  <cp:revision>501</cp:revision>
  <dcterms:created xsi:type="dcterms:W3CDTF">2013-09-04T09:03:10Z</dcterms:created>
  <dcterms:modified xsi:type="dcterms:W3CDTF">2025-07-23T10:06:55Z</dcterms:modified>
</cp:coreProperties>
</file>