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040" r:id="rId1"/>
  </p:sldMasterIdLst>
  <p:notesMasterIdLst>
    <p:notesMasterId r:id="rId19"/>
  </p:notesMasterIdLst>
  <p:sldIdLst>
    <p:sldId id="338" r:id="rId2"/>
    <p:sldId id="257" r:id="rId3"/>
    <p:sldId id="258" r:id="rId4"/>
    <p:sldId id="322" r:id="rId5"/>
    <p:sldId id="282" r:id="rId6"/>
    <p:sldId id="339" r:id="rId7"/>
    <p:sldId id="324" r:id="rId8"/>
    <p:sldId id="325" r:id="rId9"/>
    <p:sldId id="336" r:id="rId10"/>
    <p:sldId id="340" r:id="rId11"/>
    <p:sldId id="337" r:id="rId12"/>
    <p:sldId id="341" r:id="rId13"/>
    <p:sldId id="328" r:id="rId14"/>
    <p:sldId id="329" r:id="rId15"/>
    <p:sldId id="330" r:id="rId16"/>
    <p:sldId id="331" r:id="rId17"/>
    <p:sldId id="332"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FFCC"/>
    <a:srgbClr val="009999"/>
    <a:srgbClr val="FF9FED"/>
    <a:srgbClr val="008080"/>
    <a:srgbClr val="009900"/>
    <a:srgbClr val="000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174" autoAdjust="0"/>
  </p:normalViewPr>
  <p:slideViewPr>
    <p:cSldViewPr>
      <p:cViewPr varScale="1">
        <p:scale>
          <a:sx n="76" d="100"/>
          <a:sy n="76" d="100"/>
        </p:scale>
        <p:origin x="1109" y="82"/>
      </p:cViewPr>
      <p:guideLst>
        <p:guide orient="horz" pos="2160"/>
        <p:guide pos="2880"/>
      </p:guideLst>
    </p:cSldViewPr>
  </p:slideViewPr>
  <p:outlineViewPr>
    <p:cViewPr>
      <p:scale>
        <a:sx n="303" d="100"/>
        <a:sy n="303" d="100"/>
      </p:scale>
      <p:origin x="546" y="0"/>
    </p:cViewPr>
  </p:outlineViewPr>
  <p:notesTextViewPr>
    <p:cViewPr>
      <p:scale>
        <a:sx n="1" d="1"/>
        <a:sy n="1" d="1"/>
      </p:scale>
      <p:origin x="0" y="0"/>
    </p:cViewPr>
  </p:notesTextViewPr>
  <p:sorterViewPr>
    <p:cViewPr>
      <p:scale>
        <a:sx n="20" d="100"/>
        <a:sy n="20" d="100"/>
      </p:scale>
      <p:origin x="0" y="0"/>
    </p:cViewPr>
  </p:sorterViewPr>
  <p:notesViewPr>
    <p:cSldViewPr>
      <p:cViewPr>
        <p:scale>
          <a:sx n="76" d="100"/>
          <a:sy n="76" d="100"/>
        </p:scale>
        <p:origin x="2036" y="20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9818980-2520-E767-9154-BF6637670F0B}"/>
              </a:ext>
            </a:extLst>
          </p:cNvPr>
          <p:cNvSpPr>
            <a:spLocks noGrp="1" noChangeArrowheads="1"/>
            <a:extLst>
              <a:ext uri="smNativeData"/>
            </a:extLst>
          </p:cNvSpPr>
          <p:nvPr>
            <p:ph type="hdr" sz="quarter"/>
          </p:nvPr>
        </p:nvSpPr>
        <p:spPr>
          <a:xfrm>
            <a:off x="0" y="0"/>
            <a:ext cx="2971800" cy="457200"/>
          </a:xfrm>
          <a:prstGeom prst="rect">
            <a:avLst/>
          </a:prstGeom>
        </p:spPr>
        <p:txBody>
          <a:bodyPr vert="horz" wrap="square" lIns="91440" tIns="45720" rIns="91440" bIns="45720" numCol="1" spcCol="215900" anchor="t">
            <a:prstTxWarp prst="textNoShape">
              <a:avLst/>
            </a:prstTxWarp>
          </a:bodyPr>
          <a:lstStyle>
            <a:lvl1pPr algn="l" fontAlgn="auto">
              <a:spcBef>
                <a:spcPts val="0"/>
              </a:spcBef>
              <a:spcAft>
                <a:spcPts val="0"/>
              </a:spcAft>
              <a:defRPr lang="ru-RU" sz="1200" kern="1">
                <a:latin typeface="Arial" pitchFamily="2" charset="0"/>
                <a:ea typeface="Arial" pitchFamily="2" charset="0"/>
                <a:cs typeface="Arial" pitchFamily="2" charset="0"/>
              </a:defRPr>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endParaRPr/>
          </a:p>
        </p:txBody>
      </p:sp>
      <p:sp>
        <p:nvSpPr>
          <p:cNvPr id="3" name="Дата 2">
            <a:extLst>
              <a:ext uri="{FF2B5EF4-FFF2-40B4-BE49-F238E27FC236}">
                <a16:creationId xmlns:a16="http://schemas.microsoft.com/office/drawing/2014/main" id="{664FED64-18E4-E338-F743-AC84EC5E2ECF}"/>
              </a:ext>
            </a:extLst>
          </p:cNvPr>
          <p:cNvSpPr>
            <a:spLocks noGrp="1" noChangeArrowheads="1"/>
            <a:extLst>
              <a:ext uri="smNativeData"/>
            </a:extLst>
          </p:cNvSpPr>
          <p:nvPr>
            <p:ph type="dt" idx="1"/>
          </p:nvPr>
        </p:nvSpPr>
        <p:spPr>
          <a:xfrm>
            <a:off x="3884613" y="0"/>
            <a:ext cx="2971800" cy="457200"/>
          </a:xfrm>
          <a:prstGeom prst="rect">
            <a:avLst/>
          </a:prstGeom>
        </p:spPr>
        <p:txBody>
          <a:bodyPr vert="horz" wrap="square" lIns="91440" tIns="45720" rIns="91440" bIns="45720" numCol="1" spcCol="215900" anchor="t">
            <a:prstTxWarp prst="textNoShape">
              <a:avLst/>
            </a:prstTxWarp>
          </a:bodyPr>
          <a:lstStyle>
            <a:lvl1pPr algn="r" fontAlgn="auto">
              <a:spcBef>
                <a:spcPts val="0"/>
              </a:spcBef>
              <a:spcAft>
                <a:spcPts val="0"/>
              </a:spcAft>
              <a:defRPr lang="ru-RU" sz="1200" kern="1">
                <a:latin typeface="Arial" pitchFamily="2" charset="0"/>
                <a:ea typeface="Arial" pitchFamily="2" charset="0"/>
                <a:cs typeface="Arial" pitchFamily="2" charset="0"/>
              </a:defRPr>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fld id="{3ACA7DD5-EA1F-4D89-97B7-ED4ACED7254D}" type="datetime1">
              <a:rPr/>
              <a:pPr>
                <a:defRPr lang="ru-RU"/>
              </a:pPr>
              <a:t>19.02.2026</a:t>
            </a:fld>
            <a:endParaRPr/>
          </a:p>
        </p:txBody>
      </p:sp>
      <p:sp>
        <p:nvSpPr>
          <p:cNvPr id="4" name="Образ слайда 3">
            <a:extLst>
              <a:ext uri="{FF2B5EF4-FFF2-40B4-BE49-F238E27FC236}">
                <a16:creationId xmlns:a16="http://schemas.microsoft.com/office/drawing/2014/main" id="{E44220C6-CBBB-F0ED-B3C8-5872028E4403}"/>
              </a:ext>
            </a:extLst>
          </p:cNvPr>
          <p:cNvSpPr>
            <a:spLocks noGrp="1" noRot="1" noChangeAspect="1" noChangeArrowheads="1"/>
            <a:extLst>
              <a:ext uri="smNativeData"/>
            </a:extLst>
          </p:cNvSpPr>
          <p:nvPr>
            <p:ph type="sldImg" idx="2"/>
          </p:nvPr>
        </p:nvSpPr>
        <p:spPr>
          <a:xfrm>
            <a:off x="1143000" y="685800"/>
            <a:ext cx="4572000" cy="34290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lvl="0"/>
            <a:endParaRPr lang="ru-RU" noProof="0"/>
          </a:p>
        </p:txBody>
      </p:sp>
      <p:sp>
        <p:nvSpPr>
          <p:cNvPr id="5" name="Заметки 4">
            <a:extLst>
              <a:ext uri="{FF2B5EF4-FFF2-40B4-BE49-F238E27FC236}">
                <a16:creationId xmlns:a16="http://schemas.microsoft.com/office/drawing/2014/main" id="{202E8838-A0ED-263F-59C6-F3168F39BCEA}"/>
              </a:ext>
            </a:extLst>
          </p:cNvPr>
          <p:cNvSpPr>
            <a:spLocks noGrp="1" noChangeArrowheads="1"/>
            <a:extLst>
              <a:ext uri="smNativeData"/>
            </a:extLst>
          </p:cNvSpPr>
          <p:nvPr>
            <p:ph type="body" idx="3"/>
          </p:nvPr>
        </p:nvSpPr>
        <p:spPr>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ижний колонтитул 5">
            <a:extLst>
              <a:ext uri="{FF2B5EF4-FFF2-40B4-BE49-F238E27FC236}">
                <a16:creationId xmlns:a16="http://schemas.microsoft.com/office/drawing/2014/main" id="{8CEA8929-5659-DCBF-5457-FDF4F6EC3D96}"/>
              </a:ext>
            </a:extLst>
          </p:cNvPr>
          <p:cNvSpPr>
            <a:spLocks noGrp="1" noChangeArrowheads="1"/>
            <a:extLst>
              <a:ext uri="smNativeData"/>
            </a:extLst>
          </p:cNvSpPr>
          <p:nvPr>
            <p:ph type="ftr" sz="quarter" idx="4"/>
          </p:nvPr>
        </p:nvSpPr>
        <p:spPr>
          <a:xfrm>
            <a:off x="0" y="8685213"/>
            <a:ext cx="2971800" cy="457200"/>
          </a:xfrm>
          <a:prstGeom prst="rect">
            <a:avLst/>
          </a:prstGeom>
          <a:noFill/>
          <a:ln>
            <a:noFill/>
          </a:ln>
        </p:spPr>
        <p:txBody>
          <a:bodyPr vert="horz" wrap="square" lIns="91440" tIns="45720" rIns="91440" bIns="45720" numCol="1" spcCol="215900" anchor="b">
            <a:prstTxWarp prst="textNoShape">
              <a:avLst/>
            </a:prstTxWarp>
          </a:bodyPr>
          <a:lstStyle>
            <a:lvl1pPr algn="l" fontAlgn="auto">
              <a:spcBef>
                <a:spcPts val="0"/>
              </a:spcBef>
              <a:spcAft>
                <a:spcPts val="0"/>
              </a:spcAft>
              <a:defRPr lang="ru-RU" sz="1200" kern="1">
                <a:latin typeface="Arial" pitchFamily="2" charset="0"/>
                <a:ea typeface="Arial" pitchFamily="2" charset="0"/>
                <a:cs typeface="Arial" pitchFamily="2" charset="0"/>
              </a:defRPr>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endParaRPr/>
          </a:p>
        </p:txBody>
      </p:sp>
      <p:sp>
        <p:nvSpPr>
          <p:cNvPr id="7" name="Номер слайда 6">
            <a:extLst>
              <a:ext uri="{FF2B5EF4-FFF2-40B4-BE49-F238E27FC236}">
                <a16:creationId xmlns:a16="http://schemas.microsoft.com/office/drawing/2014/main" id="{D1D0B092-8D13-AC1B-53DC-517391D15182}"/>
              </a:ext>
            </a:extLst>
          </p:cNvPr>
          <p:cNvSpPr>
            <a:spLocks noGrp="1" noChangeArrowheads="1"/>
            <a:extLst>
              <a:ext uri="smNativeData"/>
            </a:extLst>
          </p:cNvSpPr>
          <p:nvPr>
            <p:ph type="sldNum" sz="quarter" idx="5"/>
          </p:nvPr>
        </p:nvSpPr>
        <p:spPr>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8A8D8689-8C5B-43F5-BDED-E65C655582FC}" type="slidenum">
              <a:rPr lang="ru-RU" altLang="ru-RU"/>
              <a:pPr/>
              <a:t>‹#›</a:t>
            </a:fld>
            <a:endParaRPr lang="ru-RU" altLang="ru-RU"/>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lang="ru-RU" sz="1200" kern="1">
        <a:solidFill>
          <a:schemeClr val="tx1"/>
        </a:solidFill>
        <a:latin typeface="Calibri" pitchFamily="2" charset="-52"/>
        <a:ea typeface="Calibri" pitchFamily="2" charset="-52"/>
        <a:cs typeface="Calibri" pitchFamily="2" charset="-52"/>
      </a:defRPr>
    </a:lvl1pPr>
    <a:lvl2pPr marL="457200" algn="l" rtl="0" eaLnBrk="0" fontAlgn="base" hangingPunct="0">
      <a:spcBef>
        <a:spcPct val="0"/>
      </a:spcBef>
      <a:spcAft>
        <a:spcPct val="0"/>
      </a:spcAft>
      <a:defRPr lang="ru-RU" sz="1200" kern="1">
        <a:solidFill>
          <a:schemeClr val="tx1"/>
        </a:solidFill>
        <a:latin typeface="Calibri" pitchFamily="2" charset="-52"/>
        <a:ea typeface="Calibri" pitchFamily="2" charset="-52"/>
        <a:cs typeface="Calibri" pitchFamily="2" charset="-52"/>
      </a:defRPr>
    </a:lvl2pPr>
    <a:lvl3pPr marL="914400" algn="l" rtl="0" eaLnBrk="0" fontAlgn="base" hangingPunct="0">
      <a:spcBef>
        <a:spcPct val="0"/>
      </a:spcBef>
      <a:spcAft>
        <a:spcPct val="0"/>
      </a:spcAft>
      <a:defRPr lang="ru-RU" sz="1200" kern="1">
        <a:solidFill>
          <a:schemeClr val="tx1"/>
        </a:solidFill>
        <a:latin typeface="Calibri" pitchFamily="2" charset="-52"/>
        <a:ea typeface="Calibri" pitchFamily="2" charset="-52"/>
        <a:cs typeface="Calibri" pitchFamily="2" charset="-52"/>
      </a:defRPr>
    </a:lvl3pPr>
    <a:lvl4pPr marL="1371600" algn="l" rtl="0" eaLnBrk="0" fontAlgn="base" hangingPunct="0">
      <a:spcBef>
        <a:spcPct val="0"/>
      </a:spcBef>
      <a:spcAft>
        <a:spcPct val="0"/>
      </a:spcAft>
      <a:defRPr lang="ru-RU" sz="1200" kern="1">
        <a:solidFill>
          <a:schemeClr val="tx1"/>
        </a:solidFill>
        <a:latin typeface="Calibri" pitchFamily="2" charset="-52"/>
        <a:ea typeface="Calibri" pitchFamily="2" charset="-52"/>
        <a:cs typeface="Calibri" pitchFamily="2" charset="-52"/>
      </a:defRPr>
    </a:lvl4pPr>
    <a:lvl5pPr marL="1828800" algn="l" rtl="0" eaLnBrk="0" fontAlgn="base" hangingPunct="0">
      <a:spcBef>
        <a:spcPct val="0"/>
      </a:spcBef>
      <a:spcAft>
        <a:spcPct val="0"/>
      </a:spcAft>
      <a:defRPr lang="ru-RU" sz="1200" kern="1">
        <a:solidFill>
          <a:schemeClr val="tx1"/>
        </a:solidFill>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ru-RU" sz="1200" b="0" i="0" u="none" strike="noStrike" kern="1"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ru-RU" sz="1200" b="0" i="0" u="none" strike="noStrike" kern="1"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ru-RU" sz="1200" b="0" i="0" u="none" strike="noStrike" kern="1"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ru-RU" sz="1200" b="0" i="0" u="none" strike="noStrike" kern="1" spc="0" baseline="0">
        <a:solidFill>
          <a:schemeClr val="tx1"/>
        </a:solidFill>
        <a:effectLst/>
        <a:latin typeface="Calibri" pitchFamily="2" charset="-52"/>
        <a:ea typeface="Calibri" pitchFamily="2" charset="-52"/>
        <a:cs typeface="Calibri" pitchFamily="2" charset="-5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a:extLst>
              <a:ext uri="{FF2B5EF4-FFF2-40B4-BE49-F238E27FC236}">
                <a16:creationId xmlns:a16="http://schemas.microsoft.com/office/drawing/2014/main" id="{4E21E78A-EDA9-A717-0EAA-BBB98E6D0343}"/>
              </a:ext>
            </a:extLst>
          </p:cNvPr>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a:extLst>
              <a:ext uri="{FF2B5EF4-FFF2-40B4-BE49-F238E27FC236}">
                <a16:creationId xmlns:a16="http://schemas.microsoft.com/office/drawing/2014/main" id="{B6157974-1D9D-2832-9BDE-16C5ADF84C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ru-RU">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presentation-creation.ru/"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resentation-creation.ru/"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presentation-creation.ru/"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presentation-creation.ru/"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B56212D-E3C1-C0FF-8318-7306D7A0B4C2}"/>
              </a:ext>
            </a:extLst>
          </p:cNvPr>
          <p:cNvSpPr/>
          <p:nvPr/>
        </p:nvSpPr>
        <p:spPr>
          <a:xfrm rot="16200000">
            <a:off x="9925050" y="1690688"/>
            <a:ext cx="2482850" cy="368300"/>
          </a:xfrm>
          <a:prstGeom prst="rect">
            <a:avLst/>
          </a:prstGeom>
        </p:spPr>
        <p:txBody>
          <a:bodyPr wrap="none">
            <a:spAutoFit/>
          </a:bodyPr>
          <a:lstStyle/>
          <a:p>
            <a:pPr>
              <a:defRPr/>
            </a:pPr>
            <a:r>
              <a:rPr lang="ru-RU" dirty="0">
                <a:solidFill>
                  <a:srgbClr val="E6E6E6"/>
                </a:solidFill>
                <a:hlinkClick r:id="rId3"/>
              </a:rPr>
              <a:t>presentation-creation.ru</a:t>
            </a:r>
            <a:endParaRPr lang="ru-RU" dirty="0">
              <a:solidFill>
                <a:srgbClr val="E6E6E6"/>
              </a:solidFill>
            </a:endParaRPr>
          </a:p>
        </p:txBody>
      </p:sp>
      <p:sp>
        <p:nvSpPr>
          <p:cNvPr id="2" name="Заголовок 1"/>
          <p:cNvSpPr>
            <a:spLocks noGrp="1"/>
          </p:cNvSpPr>
          <p:nvPr>
            <p:ph type="ctrTitle"/>
          </p:nvPr>
        </p:nvSpPr>
        <p:spPr>
          <a:xfrm>
            <a:off x="3520911" y="729056"/>
            <a:ext cx="5505254"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3930977" y="3554904"/>
            <a:ext cx="509518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5" name="Дата 3">
            <a:extLst>
              <a:ext uri="{FF2B5EF4-FFF2-40B4-BE49-F238E27FC236}">
                <a16:creationId xmlns:a16="http://schemas.microsoft.com/office/drawing/2014/main" id="{63041A57-7A96-353F-BA8E-DB971CCBA552}"/>
              </a:ext>
            </a:extLst>
          </p:cNvPr>
          <p:cNvSpPr>
            <a:spLocks noGrp="1"/>
          </p:cNvSpPr>
          <p:nvPr>
            <p:ph type="dt" sz="half" idx="10"/>
          </p:nvPr>
        </p:nvSpPr>
        <p:spPr/>
        <p:txBody>
          <a:bodyPr/>
          <a:lstStyle>
            <a:lvl1pPr>
              <a:defRPr/>
            </a:lvl1pPr>
          </a:lstStyle>
          <a:p>
            <a:pPr>
              <a:defRPr lang="ru-RU"/>
            </a:pPr>
            <a:fld id="{7CB17F2D-53DF-4361-A1A5-D604C3A4C644}" type="datetime1">
              <a:rPr lang="ru-RU"/>
              <a:pPr>
                <a:defRPr lang="ru-RU"/>
              </a:pPr>
              <a:t>19.02.2026</a:t>
            </a:fld>
            <a:endParaRPr lang="ru-RU"/>
          </a:p>
        </p:txBody>
      </p:sp>
      <p:sp>
        <p:nvSpPr>
          <p:cNvPr id="6" name="Нижний колонтитул 4">
            <a:extLst>
              <a:ext uri="{FF2B5EF4-FFF2-40B4-BE49-F238E27FC236}">
                <a16:creationId xmlns:a16="http://schemas.microsoft.com/office/drawing/2014/main" id="{9F694B44-D689-5B2A-9D7D-0E7C89299ABF}"/>
              </a:ext>
            </a:extLst>
          </p:cNvPr>
          <p:cNvSpPr>
            <a:spLocks noGrp="1"/>
          </p:cNvSpPr>
          <p:nvPr>
            <p:ph type="ftr" sz="quarter" idx="11"/>
          </p:nvPr>
        </p:nvSpPr>
        <p:spPr/>
        <p:txBody>
          <a:bodyPr/>
          <a:lstStyle>
            <a:lvl1pPr>
              <a:defRPr/>
            </a:lvl1pPr>
          </a:lstStyle>
          <a:p>
            <a:pPr>
              <a:defRPr lang="ru-RU"/>
            </a:pPr>
            <a:r>
              <a:rPr lang="en-US"/>
              <a:t>ullamcorper suscipit lobortis</a:t>
            </a:r>
          </a:p>
        </p:txBody>
      </p:sp>
      <p:sp>
        <p:nvSpPr>
          <p:cNvPr id="7" name="Номер слайда 5">
            <a:extLst>
              <a:ext uri="{FF2B5EF4-FFF2-40B4-BE49-F238E27FC236}">
                <a16:creationId xmlns:a16="http://schemas.microsoft.com/office/drawing/2014/main" id="{5EA72BFB-EDE7-09ED-234F-65FE1F1D773C}"/>
              </a:ext>
            </a:extLst>
          </p:cNvPr>
          <p:cNvSpPr>
            <a:spLocks noGrp="1"/>
          </p:cNvSpPr>
          <p:nvPr>
            <p:ph type="sldNum" sz="quarter" idx="12"/>
          </p:nvPr>
        </p:nvSpPr>
        <p:spPr/>
        <p:txBody>
          <a:bodyPr/>
          <a:lstStyle>
            <a:lvl1pPr>
              <a:defRPr/>
            </a:lvl1pPr>
          </a:lstStyle>
          <a:p>
            <a:fld id="{367BB604-9565-4261-9F02-663088994B47}" type="slidenum">
              <a:rPr lang="ru-RU" altLang="ru-RU"/>
              <a:pPr/>
              <a:t>‹#›</a:t>
            </a:fld>
            <a:endParaRPr lang="ru-RU" altLang="ru-RU"/>
          </a:p>
        </p:txBody>
      </p:sp>
    </p:spTree>
    <p:extLst>
      <p:ext uri="{BB962C8B-B14F-4D97-AF65-F5344CB8AC3E}">
        <p14:creationId xmlns:p14="http://schemas.microsoft.com/office/powerpoint/2010/main" val="2153121713"/>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885DA4F-67EE-CA0B-D7EA-E7EBD368CE97}"/>
              </a:ext>
            </a:extLst>
          </p:cNvPr>
          <p:cNvSpPr>
            <a:spLocks noGrp="1"/>
          </p:cNvSpPr>
          <p:nvPr>
            <p:ph type="dt" sz="half" idx="10"/>
          </p:nvPr>
        </p:nvSpPr>
        <p:spPr/>
        <p:txBody>
          <a:bodyPr/>
          <a:lstStyle>
            <a:lvl1pPr>
              <a:defRPr/>
            </a:lvl1pPr>
          </a:lstStyle>
          <a:p>
            <a:pPr>
              <a:defRPr lang="ru-RU"/>
            </a:pPr>
            <a:fld id="{1FCD63D2-35B3-409F-90FD-0149D7E2A87A}" type="datetime1">
              <a:rPr lang="ru-RU"/>
              <a:pPr>
                <a:defRPr lang="ru-RU"/>
              </a:pPr>
              <a:t>19.02.2026</a:t>
            </a:fld>
            <a:endParaRPr lang="ru-RU"/>
          </a:p>
        </p:txBody>
      </p:sp>
      <p:sp>
        <p:nvSpPr>
          <p:cNvPr id="6" name="Нижний колонтитул 5">
            <a:extLst>
              <a:ext uri="{FF2B5EF4-FFF2-40B4-BE49-F238E27FC236}">
                <a16:creationId xmlns:a16="http://schemas.microsoft.com/office/drawing/2014/main" id="{29648754-8F2C-A119-09A0-C7B205667455}"/>
              </a:ext>
            </a:extLst>
          </p:cNvPr>
          <p:cNvSpPr>
            <a:spLocks noGrp="1"/>
          </p:cNvSpPr>
          <p:nvPr>
            <p:ph type="ftr" sz="quarter" idx="11"/>
          </p:nvPr>
        </p:nvSpPr>
        <p:spPr/>
        <p:txBody>
          <a:bodyPr/>
          <a:lstStyle>
            <a:lvl1pPr>
              <a:defRPr/>
            </a:lvl1pPr>
          </a:lstStyle>
          <a:p>
            <a:pPr>
              <a:defRPr lang="ru-RU"/>
            </a:pPr>
            <a:r>
              <a:rPr lang="en-US"/>
              <a:t>{Fußzeile}</a:t>
            </a:r>
          </a:p>
        </p:txBody>
      </p:sp>
      <p:sp>
        <p:nvSpPr>
          <p:cNvPr id="7" name="Номер слайда 6">
            <a:extLst>
              <a:ext uri="{FF2B5EF4-FFF2-40B4-BE49-F238E27FC236}">
                <a16:creationId xmlns:a16="http://schemas.microsoft.com/office/drawing/2014/main" id="{B04AE1D7-8C16-46E1-49A4-0FDD99FA7B84}"/>
              </a:ext>
            </a:extLst>
          </p:cNvPr>
          <p:cNvSpPr>
            <a:spLocks noGrp="1"/>
          </p:cNvSpPr>
          <p:nvPr>
            <p:ph type="sldNum" sz="quarter" idx="12"/>
          </p:nvPr>
        </p:nvSpPr>
        <p:spPr/>
        <p:txBody>
          <a:bodyPr/>
          <a:lstStyle>
            <a:lvl1pPr>
              <a:defRPr/>
            </a:lvl1pPr>
          </a:lstStyle>
          <a:p>
            <a:fld id="{1A351AA0-358D-4632-98EE-B7683C8984CA}" type="slidenum">
              <a:rPr lang="ru-RU" altLang="ru-RU"/>
              <a:pPr/>
              <a:t>‹#›</a:t>
            </a:fld>
            <a:endParaRPr lang="ru-RU" altLang="ru-RU"/>
          </a:p>
        </p:txBody>
      </p:sp>
    </p:spTree>
    <p:extLst>
      <p:ext uri="{BB962C8B-B14F-4D97-AF65-F5344CB8AC3E}">
        <p14:creationId xmlns:p14="http://schemas.microsoft.com/office/powerpoint/2010/main" val="424090962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BFB4CB-C165-98BC-CD0F-3F2121AD80CE}"/>
              </a:ext>
            </a:extLst>
          </p:cNvPr>
          <p:cNvSpPr>
            <a:spLocks noGrp="1"/>
          </p:cNvSpPr>
          <p:nvPr>
            <p:ph type="dt" sz="half" idx="10"/>
          </p:nvPr>
        </p:nvSpPr>
        <p:spPr/>
        <p:txBody>
          <a:bodyPr/>
          <a:lstStyle>
            <a:lvl1pPr>
              <a:defRPr/>
            </a:lvl1pPr>
          </a:lstStyle>
          <a:p>
            <a:pPr>
              <a:defRPr lang="ru-RU"/>
            </a:pPr>
            <a:fld id="{8574305F-856E-4D62-852E-6C36FE2E031A}" type="datetime1">
              <a:rPr lang="ru-RU"/>
              <a:pPr>
                <a:defRPr lang="ru-RU"/>
              </a:pPr>
              <a:t>19.02.2026</a:t>
            </a:fld>
            <a:endParaRPr lang="ru-RU"/>
          </a:p>
        </p:txBody>
      </p:sp>
      <p:sp>
        <p:nvSpPr>
          <p:cNvPr id="6" name="Нижний колонтитул 5">
            <a:extLst>
              <a:ext uri="{FF2B5EF4-FFF2-40B4-BE49-F238E27FC236}">
                <a16:creationId xmlns:a16="http://schemas.microsoft.com/office/drawing/2014/main" id="{E2114FB1-3328-5AA1-3BE2-49A9EC420301}"/>
              </a:ext>
            </a:extLst>
          </p:cNvPr>
          <p:cNvSpPr>
            <a:spLocks noGrp="1"/>
          </p:cNvSpPr>
          <p:nvPr>
            <p:ph type="ftr" sz="quarter" idx="11"/>
          </p:nvPr>
        </p:nvSpPr>
        <p:spPr/>
        <p:txBody>
          <a:bodyPr/>
          <a:lstStyle>
            <a:lvl1pPr>
              <a:defRPr/>
            </a:lvl1pPr>
          </a:lstStyle>
          <a:p>
            <a:pPr>
              <a:defRPr lang="ru-RU"/>
            </a:pPr>
            <a:r>
              <a:rPr lang="en-US"/>
              <a:t>{Fußzeile}</a:t>
            </a:r>
          </a:p>
        </p:txBody>
      </p:sp>
      <p:sp>
        <p:nvSpPr>
          <p:cNvPr id="7" name="Номер слайда 6">
            <a:extLst>
              <a:ext uri="{FF2B5EF4-FFF2-40B4-BE49-F238E27FC236}">
                <a16:creationId xmlns:a16="http://schemas.microsoft.com/office/drawing/2014/main" id="{71A1F2DE-FC65-1B87-52CB-6BD67CCFB7B4}"/>
              </a:ext>
            </a:extLst>
          </p:cNvPr>
          <p:cNvSpPr>
            <a:spLocks noGrp="1"/>
          </p:cNvSpPr>
          <p:nvPr>
            <p:ph type="sldNum" sz="quarter" idx="12"/>
          </p:nvPr>
        </p:nvSpPr>
        <p:spPr/>
        <p:txBody>
          <a:bodyPr/>
          <a:lstStyle>
            <a:lvl1pPr>
              <a:defRPr/>
            </a:lvl1pPr>
          </a:lstStyle>
          <a:p>
            <a:fld id="{09AB5CA0-44FA-43ED-8874-14F5F15BF7E2}" type="slidenum">
              <a:rPr lang="ru-RU" altLang="ru-RU"/>
              <a:pPr/>
              <a:t>‹#›</a:t>
            </a:fld>
            <a:endParaRPr lang="ru-RU" altLang="ru-RU"/>
          </a:p>
        </p:txBody>
      </p:sp>
    </p:spTree>
    <p:extLst>
      <p:ext uri="{BB962C8B-B14F-4D97-AF65-F5344CB8AC3E}">
        <p14:creationId xmlns:p14="http://schemas.microsoft.com/office/powerpoint/2010/main" val="385164279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8EE79EE-7A20-F6A7-1B48-C56FE1CB1AB2}"/>
              </a:ext>
            </a:extLst>
          </p:cNvPr>
          <p:cNvSpPr>
            <a:spLocks noGrp="1"/>
          </p:cNvSpPr>
          <p:nvPr>
            <p:ph type="dt" sz="half" idx="10"/>
          </p:nvPr>
        </p:nvSpPr>
        <p:spPr/>
        <p:txBody>
          <a:bodyPr/>
          <a:lstStyle>
            <a:lvl1pPr>
              <a:defRPr/>
            </a:lvl1pPr>
          </a:lstStyle>
          <a:p>
            <a:pPr>
              <a:defRPr lang="ru-RU"/>
            </a:pPr>
            <a:fld id="{289ADC49-D4D9-4B7A-909B-AB1DA352399D}" type="datetime1">
              <a:rPr lang="ru-RU"/>
              <a:pPr>
                <a:defRPr lang="ru-RU"/>
              </a:pPr>
              <a:t>19.02.2026</a:t>
            </a:fld>
            <a:endParaRPr lang="ru-RU"/>
          </a:p>
        </p:txBody>
      </p:sp>
      <p:sp>
        <p:nvSpPr>
          <p:cNvPr id="5" name="Нижний колонтитул 4">
            <a:extLst>
              <a:ext uri="{FF2B5EF4-FFF2-40B4-BE49-F238E27FC236}">
                <a16:creationId xmlns:a16="http://schemas.microsoft.com/office/drawing/2014/main" id="{80DA9D94-99AA-E5B6-0EBA-AC2BBA2B5677}"/>
              </a:ext>
            </a:extLst>
          </p:cNvPr>
          <p:cNvSpPr>
            <a:spLocks noGrp="1"/>
          </p:cNvSpPr>
          <p:nvPr>
            <p:ph type="ftr" sz="quarter" idx="11"/>
          </p:nvPr>
        </p:nvSpPr>
        <p:spPr/>
        <p:txBody>
          <a:bodyPr/>
          <a:lstStyle>
            <a:lvl1pPr>
              <a:defRPr/>
            </a:lvl1pPr>
          </a:lstStyle>
          <a:p>
            <a:pPr>
              <a:defRPr lang="ru-RU"/>
            </a:pPr>
            <a:r>
              <a:rPr lang="en-US"/>
              <a:t>{Fußzeile}</a:t>
            </a:r>
          </a:p>
        </p:txBody>
      </p:sp>
      <p:sp>
        <p:nvSpPr>
          <p:cNvPr id="6" name="Номер слайда 5">
            <a:extLst>
              <a:ext uri="{FF2B5EF4-FFF2-40B4-BE49-F238E27FC236}">
                <a16:creationId xmlns:a16="http://schemas.microsoft.com/office/drawing/2014/main" id="{50668E60-070B-73AB-6654-43CF77F5AB6D}"/>
              </a:ext>
            </a:extLst>
          </p:cNvPr>
          <p:cNvSpPr>
            <a:spLocks noGrp="1"/>
          </p:cNvSpPr>
          <p:nvPr>
            <p:ph type="sldNum" sz="quarter" idx="12"/>
          </p:nvPr>
        </p:nvSpPr>
        <p:spPr/>
        <p:txBody>
          <a:bodyPr/>
          <a:lstStyle>
            <a:lvl1pPr>
              <a:defRPr/>
            </a:lvl1pPr>
          </a:lstStyle>
          <a:p>
            <a:fld id="{5E589CF1-F0A8-47DC-8C80-923E0314EF9E}" type="slidenum">
              <a:rPr lang="ru-RU" altLang="ru-RU"/>
              <a:pPr/>
              <a:t>‹#›</a:t>
            </a:fld>
            <a:endParaRPr lang="ru-RU" altLang="ru-RU"/>
          </a:p>
        </p:txBody>
      </p:sp>
    </p:spTree>
    <p:extLst>
      <p:ext uri="{BB962C8B-B14F-4D97-AF65-F5344CB8AC3E}">
        <p14:creationId xmlns:p14="http://schemas.microsoft.com/office/powerpoint/2010/main" val="109263178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434AAB-A244-8CBC-2B9D-F485CDE6B2C3}"/>
              </a:ext>
            </a:extLst>
          </p:cNvPr>
          <p:cNvSpPr>
            <a:spLocks noGrp="1"/>
          </p:cNvSpPr>
          <p:nvPr>
            <p:ph type="dt" sz="half" idx="10"/>
          </p:nvPr>
        </p:nvSpPr>
        <p:spPr/>
        <p:txBody>
          <a:bodyPr/>
          <a:lstStyle>
            <a:lvl1pPr>
              <a:defRPr/>
            </a:lvl1pPr>
          </a:lstStyle>
          <a:p>
            <a:pPr>
              <a:defRPr lang="ru-RU"/>
            </a:pPr>
            <a:fld id="{DEED6F44-2A2A-4DDE-9C3B-D69D8B84FB5E}" type="datetime1">
              <a:rPr lang="ru-RU"/>
              <a:pPr>
                <a:defRPr lang="ru-RU"/>
              </a:pPr>
              <a:t>19.02.2026</a:t>
            </a:fld>
            <a:endParaRPr lang="ru-RU"/>
          </a:p>
        </p:txBody>
      </p:sp>
      <p:sp>
        <p:nvSpPr>
          <p:cNvPr id="5" name="Нижний колонтитул 4">
            <a:extLst>
              <a:ext uri="{FF2B5EF4-FFF2-40B4-BE49-F238E27FC236}">
                <a16:creationId xmlns:a16="http://schemas.microsoft.com/office/drawing/2014/main" id="{A79C378F-A2A3-DF8B-CB49-3D570EAAAD2E}"/>
              </a:ext>
            </a:extLst>
          </p:cNvPr>
          <p:cNvSpPr>
            <a:spLocks noGrp="1"/>
          </p:cNvSpPr>
          <p:nvPr>
            <p:ph type="ftr" sz="quarter" idx="11"/>
          </p:nvPr>
        </p:nvSpPr>
        <p:spPr/>
        <p:txBody>
          <a:bodyPr/>
          <a:lstStyle>
            <a:lvl1pPr>
              <a:defRPr/>
            </a:lvl1pPr>
          </a:lstStyle>
          <a:p>
            <a:pPr>
              <a:defRPr lang="ru-RU"/>
            </a:pPr>
            <a:r>
              <a:rPr lang="en-US"/>
              <a:t>{Fußzeile}</a:t>
            </a:r>
          </a:p>
        </p:txBody>
      </p:sp>
      <p:sp>
        <p:nvSpPr>
          <p:cNvPr id="6" name="Номер слайда 5">
            <a:extLst>
              <a:ext uri="{FF2B5EF4-FFF2-40B4-BE49-F238E27FC236}">
                <a16:creationId xmlns:a16="http://schemas.microsoft.com/office/drawing/2014/main" id="{68A02B5D-4453-6B29-9878-F2A93AAD53C8}"/>
              </a:ext>
            </a:extLst>
          </p:cNvPr>
          <p:cNvSpPr>
            <a:spLocks noGrp="1"/>
          </p:cNvSpPr>
          <p:nvPr>
            <p:ph type="sldNum" sz="quarter" idx="12"/>
          </p:nvPr>
        </p:nvSpPr>
        <p:spPr/>
        <p:txBody>
          <a:bodyPr/>
          <a:lstStyle>
            <a:lvl1pPr>
              <a:defRPr/>
            </a:lvl1pPr>
          </a:lstStyle>
          <a:p>
            <a:fld id="{155A4BF5-11EC-4DB2-915D-E729D3E89992}" type="slidenum">
              <a:rPr lang="ru-RU" altLang="ru-RU"/>
              <a:pPr/>
              <a:t>‹#›</a:t>
            </a:fld>
            <a:endParaRPr lang="ru-RU" altLang="ru-RU"/>
          </a:p>
        </p:txBody>
      </p:sp>
    </p:spTree>
    <p:extLst>
      <p:ext uri="{BB962C8B-B14F-4D97-AF65-F5344CB8AC3E}">
        <p14:creationId xmlns:p14="http://schemas.microsoft.com/office/powerpoint/2010/main" val="343742235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a:extLst>
          </p:cNvSpPr>
          <p:nvPr>
            <p:ph type="title"/>
          </p:nvPr>
        </p:nvSpPr>
        <p:spPr>
          <a:xfrm>
            <a:off x="457200" y="274320"/>
            <a:ext cx="8229600" cy="1143000"/>
          </a:xfrm>
        </p:spPr>
        <p:txBody>
          <a:bodyPr/>
          <a:lstStyle/>
          <a:p>
            <a:r>
              <a:t>Щелкните для редактирования основного стиля заголовка</a:t>
            </a:r>
          </a:p>
        </p:txBody>
      </p:sp>
      <p:sp>
        <p:nvSpPr>
          <p:cNvPr id="3" name="ТекстСлайда1"/>
          <p:cNvSpPr>
            <a:spLocks noGrp="1" noChangeArrowheads="1"/>
            <a:extLst>
              <a:ext uri="smNativeData"/>
            </a:extLst>
          </p:cNvSpPr>
          <p:nvPr>
            <p:ph idx="1"/>
          </p:nvPr>
        </p:nvSpPr>
        <p:spPr>
          <a:xfrm>
            <a:off x="457200" y="1600200"/>
            <a:ext cx="8229600" cy="4526280"/>
          </a:xfrm>
        </p:spPr>
        <p:txBody>
          <a:bodyPr/>
          <a:lstStyle/>
          <a:p>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ОбластьДатыВремени1">
            <a:extLst>
              <a:ext uri="{FF2B5EF4-FFF2-40B4-BE49-F238E27FC236}">
                <a16:creationId xmlns:a16="http://schemas.microsoft.com/office/drawing/2014/main" id="{C34D9BEA-1005-0DFD-7757-C19C63BDECCF}"/>
              </a:ext>
            </a:extLst>
          </p:cNvPr>
          <p:cNvSpPr>
            <a:spLocks noGrp="1" noChangeArrowheads="1"/>
            <a:extLst>
              <a:ext uri="smNativeData"/>
            </a:extLst>
          </p:cNvSpPr>
          <p:nvPr>
            <p:ph type="dt" sz="quarter" idx="10"/>
          </p:nvPr>
        </p:nvSpPr>
        <p:spPr/>
        <p:txBody>
          <a:bodyPr/>
          <a:lstStyle>
            <a:lvl1pPr>
              <a:defRPr/>
            </a:lvl1pPr>
          </a:lstStyle>
          <a:p>
            <a:pPr>
              <a:defRPr lang="ru-RU"/>
            </a:pPr>
            <a:fld id="{F0903820-A772-42CD-82EF-EB21461F0F69}" type="datetime1">
              <a:rPr lang="ru-RU"/>
              <a:pPr>
                <a:defRPr lang="ru-RU"/>
              </a:pPr>
              <a:t>19.02.2026</a:t>
            </a:fld>
            <a:endParaRPr lang="ru-RU"/>
          </a:p>
        </p:txBody>
      </p:sp>
      <p:sp>
        <p:nvSpPr>
          <p:cNvPr id="5" name="ОбластьНижнегоКолонтитула1">
            <a:extLst>
              <a:ext uri="{FF2B5EF4-FFF2-40B4-BE49-F238E27FC236}">
                <a16:creationId xmlns:a16="http://schemas.microsoft.com/office/drawing/2014/main" id="{B3EDA7A6-254E-FC5A-6246-A36EB3407F97}"/>
              </a:ext>
            </a:extLst>
          </p:cNvPr>
          <p:cNvSpPr>
            <a:spLocks noGrp="1" noChangeArrowheads="1"/>
            <a:extLst>
              <a:ext uri="smNativeData"/>
            </a:extLst>
          </p:cNvSpPr>
          <p:nvPr>
            <p:ph type="ftr" sz="quarter" idx="11"/>
          </p:nvPr>
        </p:nvSpPr>
        <p:spPr/>
        <p:txBody>
          <a:bodyPr/>
          <a:lstStyle>
            <a:lvl1pPr>
              <a:defRPr/>
            </a:lvl1pPr>
          </a:lstStyle>
          <a:p>
            <a:pPr>
              <a:defRPr lang="ru-RU"/>
            </a:pPr>
            <a:r>
              <a:rPr lang="ru-RU"/>
              <a:t>{Fußzeile}</a:t>
            </a:r>
          </a:p>
        </p:txBody>
      </p:sp>
      <p:sp>
        <p:nvSpPr>
          <p:cNvPr id="6" name="ОбластьНомераСлайда1">
            <a:extLst>
              <a:ext uri="{FF2B5EF4-FFF2-40B4-BE49-F238E27FC236}">
                <a16:creationId xmlns:a16="http://schemas.microsoft.com/office/drawing/2014/main" id="{43C75783-1A26-7933-BCEB-7B27B2EBDCCE}"/>
              </a:ext>
            </a:extLst>
          </p:cNvPr>
          <p:cNvSpPr>
            <a:spLocks noGrp="1" noChangeArrowheads="1"/>
            <a:extLst>
              <a:ext uri="smNativeData"/>
            </a:extLst>
          </p:cNvSpPr>
          <p:nvPr>
            <p:ph type="sldNum" sz="quarter" idx="12"/>
          </p:nvPr>
        </p:nvSpPr>
        <p:spPr/>
        <p:txBody>
          <a:bodyPr/>
          <a:lstStyle>
            <a:lvl1pPr>
              <a:defRPr/>
            </a:lvl1pPr>
          </a:lstStyle>
          <a:p>
            <a:fld id="{73AEE5BF-E4BA-41A2-8E96-6719384903FD}" type="slidenum">
              <a:rPr lang="ru-RU" altLang="ru-RU"/>
              <a:pPr/>
              <a:t>‹#›</a:t>
            </a:fld>
            <a:endParaRPr lang="ru-RU" altLang="ru-RU"/>
          </a:p>
        </p:txBody>
      </p:sp>
    </p:spTree>
    <p:extLst>
      <p:ext uri="{BB962C8B-B14F-4D97-AF65-F5344CB8AC3E}">
        <p14:creationId xmlns:p14="http://schemas.microsoft.com/office/powerpoint/2010/main" val="74750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Заголовок и два объект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a:extLst>
          </p:cNvSpPr>
          <p:nvPr>
            <p:ph type="title"/>
          </p:nvPr>
        </p:nvSpPr>
        <p:spPr/>
        <p:txBody>
          <a:bodyPr/>
          <a:lstStyle/>
          <a:p>
            <a:r>
              <a:t>Щелкните для редактирования основного стиля заголовка</a:t>
            </a:r>
          </a:p>
        </p:txBody>
      </p:sp>
      <p:sp>
        <p:nvSpPr>
          <p:cNvPr id="3" name="ТекстСлайда2"/>
          <p:cNvSpPr>
            <a:spLocks noGrp="1" noChangeArrowheads="1"/>
            <a:extLst>
              <a:ext uri="smNativeData"/>
            </a:extLst>
          </p:cNvSpPr>
          <p:nvPr>
            <p:ph idx="1"/>
          </p:nvPr>
        </p:nvSpPr>
        <p:spPr>
          <a:xfrm>
            <a:off x="457200" y="1600200"/>
            <a:ext cx="4038600" cy="4526280"/>
          </a:xfrm>
        </p:spPr>
        <p:txBody>
          <a:bodyPr/>
          <a:lstStyle/>
          <a:p>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ТекстСлайда1"/>
          <p:cNvSpPr>
            <a:spLocks noGrp="1" noChangeArrowheads="1"/>
            <a:extLst>
              <a:ext uri="smNativeData"/>
            </a:extLst>
          </p:cNvSpPr>
          <p:nvPr>
            <p:ph idx="2"/>
          </p:nvPr>
        </p:nvSpPr>
        <p:spPr>
          <a:xfrm>
            <a:off x="4648200" y="1600200"/>
            <a:ext cx="4038600" cy="4526280"/>
          </a:xfrm>
        </p:spPr>
        <p:txBody>
          <a:bodyPr/>
          <a:lstStyle/>
          <a:p>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5" name="ОбластьДатыВремени1">
            <a:extLst>
              <a:ext uri="{FF2B5EF4-FFF2-40B4-BE49-F238E27FC236}">
                <a16:creationId xmlns:a16="http://schemas.microsoft.com/office/drawing/2014/main" id="{7B0DA995-90D2-7B52-016A-B805973B9348}"/>
              </a:ext>
            </a:extLst>
          </p:cNvPr>
          <p:cNvSpPr>
            <a:spLocks noGrp="1" noChangeArrowheads="1"/>
            <a:extLst>
              <a:ext uri="smNativeData"/>
            </a:extLst>
          </p:cNvSpPr>
          <p:nvPr>
            <p:ph type="dt" sz="quarter" idx="10"/>
          </p:nvPr>
        </p:nvSpPr>
        <p:spPr/>
        <p:txBody>
          <a:bodyPr/>
          <a:lstStyle>
            <a:lvl1pPr>
              <a:defRPr/>
            </a:lvl1pPr>
          </a:lstStyle>
          <a:p>
            <a:pPr>
              <a:defRPr lang="ru-RU"/>
            </a:pPr>
            <a:fld id="{28DA727C-D869-4536-AD46-5CE4D7D56AD6}" type="datetime1">
              <a:rPr lang="ru-RU"/>
              <a:pPr>
                <a:defRPr lang="ru-RU"/>
              </a:pPr>
              <a:t>19.02.2026</a:t>
            </a:fld>
            <a:endParaRPr lang="ru-RU"/>
          </a:p>
        </p:txBody>
      </p:sp>
      <p:sp>
        <p:nvSpPr>
          <p:cNvPr id="6" name="ОбластьНижнегоКолонтитула1">
            <a:extLst>
              <a:ext uri="{FF2B5EF4-FFF2-40B4-BE49-F238E27FC236}">
                <a16:creationId xmlns:a16="http://schemas.microsoft.com/office/drawing/2014/main" id="{C60CA1BC-93E8-7183-07E2-33F64E574FD5}"/>
              </a:ext>
            </a:extLst>
          </p:cNvPr>
          <p:cNvSpPr>
            <a:spLocks noGrp="1" noChangeArrowheads="1"/>
            <a:extLst>
              <a:ext uri="smNativeData"/>
            </a:extLst>
          </p:cNvSpPr>
          <p:nvPr>
            <p:ph type="ftr" sz="quarter" idx="11"/>
          </p:nvPr>
        </p:nvSpPr>
        <p:spPr/>
        <p:txBody>
          <a:bodyPr/>
          <a:lstStyle>
            <a:lvl1pPr>
              <a:defRPr/>
            </a:lvl1pPr>
          </a:lstStyle>
          <a:p>
            <a:pPr>
              <a:defRPr lang="ru-RU"/>
            </a:pPr>
            <a:r>
              <a:rPr lang="ru-RU"/>
              <a:t>{Fußzeile}</a:t>
            </a:r>
          </a:p>
        </p:txBody>
      </p:sp>
      <p:sp>
        <p:nvSpPr>
          <p:cNvPr id="7" name="ОбластьНомераСлайда1">
            <a:extLst>
              <a:ext uri="{FF2B5EF4-FFF2-40B4-BE49-F238E27FC236}">
                <a16:creationId xmlns:a16="http://schemas.microsoft.com/office/drawing/2014/main" id="{5DB10513-923C-B272-9914-EE3768DAB519}"/>
              </a:ext>
            </a:extLst>
          </p:cNvPr>
          <p:cNvSpPr>
            <a:spLocks noGrp="1" noChangeArrowheads="1"/>
            <a:extLst>
              <a:ext uri="smNativeData"/>
            </a:extLst>
          </p:cNvSpPr>
          <p:nvPr>
            <p:ph type="sldNum" sz="quarter" idx="12"/>
          </p:nvPr>
        </p:nvSpPr>
        <p:spPr/>
        <p:txBody>
          <a:bodyPr/>
          <a:lstStyle>
            <a:lvl1pPr>
              <a:defRPr/>
            </a:lvl1pPr>
          </a:lstStyle>
          <a:p>
            <a:fld id="{D858E9A1-5FA6-44F4-ABA7-57A6149C3C9D}" type="slidenum">
              <a:rPr lang="ru-RU" altLang="ru-RU"/>
              <a:pPr/>
              <a:t>‹#›</a:t>
            </a:fld>
            <a:endParaRPr lang="ru-RU" altLang="ru-RU"/>
          </a:p>
        </p:txBody>
      </p:sp>
    </p:spTree>
    <p:extLst>
      <p:ext uri="{BB962C8B-B14F-4D97-AF65-F5344CB8AC3E}">
        <p14:creationId xmlns:p14="http://schemas.microsoft.com/office/powerpoint/2010/main" val="261335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DA216C0-A044-5044-6257-6E81FC83A65B}"/>
              </a:ext>
            </a:extLst>
          </p:cNvPr>
          <p:cNvSpPr/>
          <p:nvPr/>
        </p:nvSpPr>
        <p:spPr>
          <a:xfrm rot="16200000">
            <a:off x="9925050" y="1690688"/>
            <a:ext cx="2482850" cy="368300"/>
          </a:xfrm>
          <a:prstGeom prst="rect">
            <a:avLst/>
          </a:prstGeom>
        </p:spPr>
        <p:txBody>
          <a:bodyPr wrap="none">
            <a:spAutoFit/>
          </a:bodyPr>
          <a:lstStyle/>
          <a:p>
            <a:pPr>
              <a:defRPr/>
            </a:pPr>
            <a:r>
              <a:rPr lang="ru-RU" dirty="0">
                <a:solidFill>
                  <a:srgbClr val="E6E6E6"/>
                </a:solidFill>
                <a:hlinkClick r:id="rId3"/>
              </a:rPr>
              <a:t>presentation-creation.ru</a:t>
            </a:r>
            <a:endParaRPr lang="ru-RU" dirty="0">
              <a:solidFill>
                <a:srgbClr val="E6E6E6"/>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a:xfrm>
            <a:off x="628650" y="1825625"/>
            <a:ext cx="6300295" cy="369230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E0E4C89A-72A0-353E-0C56-DFEC5A0F58BE}"/>
              </a:ext>
            </a:extLst>
          </p:cNvPr>
          <p:cNvSpPr>
            <a:spLocks noGrp="1"/>
          </p:cNvSpPr>
          <p:nvPr>
            <p:ph type="dt" sz="half" idx="10"/>
          </p:nvPr>
        </p:nvSpPr>
        <p:spPr/>
        <p:txBody>
          <a:bodyPr/>
          <a:lstStyle>
            <a:lvl1pPr>
              <a:defRPr/>
            </a:lvl1pPr>
          </a:lstStyle>
          <a:p>
            <a:pPr>
              <a:defRPr lang="ru-RU"/>
            </a:pPr>
            <a:fld id="{7B60FDF7-F39E-4A45-8EFD-96CFCD0F36E5}" type="datetime1">
              <a:rPr lang="ru-RU"/>
              <a:pPr>
                <a:defRPr lang="ru-RU"/>
              </a:pPr>
              <a:t>19.02.2026</a:t>
            </a:fld>
            <a:endParaRPr lang="ru-RU"/>
          </a:p>
        </p:txBody>
      </p:sp>
      <p:sp>
        <p:nvSpPr>
          <p:cNvPr id="6" name="Нижний колонтитул 4">
            <a:extLst>
              <a:ext uri="{FF2B5EF4-FFF2-40B4-BE49-F238E27FC236}">
                <a16:creationId xmlns:a16="http://schemas.microsoft.com/office/drawing/2014/main" id="{6E1D0C13-A6D5-6040-534B-5C4D58351E9B}"/>
              </a:ext>
            </a:extLst>
          </p:cNvPr>
          <p:cNvSpPr>
            <a:spLocks noGrp="1"/>
          </p:cNvSpPr>
          <p:nvPr>
            <p:ph type="ftr" sz="quarter" idx="11"/>
          </p:nvPr>
        </p:nvSpPr>
        <p:spPr/>
        <p:txBody>
          <a:bodyPr/>
          <a:lstStyle>
            <a:lvl1pPr>
              <a:defRPr/>
            </a:lvl1pPr>
          </a:lstStyle>
          <a:p>
            <a:pPr>
              <a:defRPr lang="ru-RU"/>
            </a:pPr>
            <a:r>
              <a:rPr lang="en-US"/>
              <a:t>ullamcorper suscipit lobortis</a:t>
            </a:r>
          </a:p>
        </p:txBody>
      </p:sp>
      <p:sp>
        <p:nvSpPr>
          <p:cNvPr id="7" name="Номер слайда 5">
            <a:extLst>
              <a:ext uri="{FF2B5EF4-FFF2-40B4-BE49-F238E27FC236}">
                <a16:creationId xmlns:a16="http://schemas.microsoft.com/office/drawing/2014/main" id="{4D7FF9E9-F296-93C4-3A0C-4D41DE577F96}"/>
              </a:ext>
            </a:extLst>
          </p:cNvPr>
          <p:cNvSpPr>
            <a:spLocks noGrp="1"/>
          </p:cNvSpPr>
          <p:nvPr>
            <p:ph type="sldNum" sz="quarter" idx="12"/>
          </p:nvPr>
        </p:nvSpPr>
        <p:spPr/>
        <p:txBody>
          <a:bodyPr/>
          <a:lstStyle>
            <a:lvl1pPr>
              <a:defRPr/>
            </a:lvl1pPr>
          </a:lstStyle>
          <a:p>
            <a:fld id="{D88FD090-530C-49DD-A435-D5D22AC18D3E}" type="slidenum">
              <a:rPr lang="ru-RU" altLang="ru-RU"/>
              <a:pPr/>
              <a:t>‹#›</a:t>
            </a:fld>
            <a:endParaRPr lang="ru-RU" altLang="ru-RU"/>
          </a:p>
        </p:txBody>
      </p:sp>
    </p:spTree>
    <p:extLst>
      <p:ext uri="{BB962C8B-B14F-4D97-AF65-F5344CB8AC3E}">
        <p14:creationId xmlns:p14="http://schemas.microsoft.com/office/powerpoint/2010/main" val="16026383"/>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D21726D-609D-585A-9EB2-C9ACA1C7A228}"/>
              </a:ext>
            </a:extLst>
          </p:cNvPr>
          <p:cNvSpPr/>
          <p:nvPr/>
        </p:nvSpPr>
        <p:spPr>
          <a:xfrm rot="16200000">
            <a:off x="9925050" y="1690688"/>
            <a:ext cx="2482850" cy="368300"/>
          </a:xfrm>
          <a:prstGeom prst="rect">
            <a:avLst/>
          </a:prstGeom>
        </p:spPr>
        <p:txBody>
          <a:bodyPr wrap="none">
            <a:spAutoFit/>
          </a:bodyPr>
          <a:lstStyle/>
          <a:p>
            <a:pPr>
              <a:defRPr/>
            </a:pPr>
            <a:r>
              <a:rPr lang="ru-RU" dirty="0">
                <a:solidFill>
                  <a:srgbClr val="E6E6E6"/>
                </a:solidFill>
                <a:hlinkClick r:id="rId3"/>
              </a:rPr>
              <a:t>presentation-creation.ru</a:t>
            </a:r>
            <a:endParaRPr lang="ru-RU" dirty="0">
              <a:solidFill>
                <a:srgbClr val="E6E6E6"/>
              </a:solidFill>
            </a:endParaRPr>
          </a:p>
        </p:txBody>
      </p:sp>
      <p:sp>
        <p:nvSpPr>
          <p:cNvPr id="4" name="Полилиния: фигура 3">
            <a:extLst>
              <a:ext uri="{FF2B5EF4-FFF2-40B4-BE49-F238E27FC236}">
                <a16:creationId xmlns:a16="http://schemas.microsoft.com/office/drawing/2014/main" id="{B5C75B46-6904-1C18-BDB3-26CFF6A201D6}"/>
              </a:ext>
            </a:extLst>
          </p:cNvPr>
          <p:cNvSpPr/>
          <p:nvPr/>
        </p:nvSpPr>
        <p:spPr>
          <a:xfrm>
            <a:off x="646113" y="1924050"/>
            <a:ext cx="268287" cy="358775"/>
          </a:xfrm>
          <a:custGeom>
            <a:avLst/>
            <a:gdLst>
              <a:gd name="connsiteX0" fmla="*/ 1267460 w 2534920"/>
              <a:gd name="connsiteY0" fmla="*/ 416560 h 2534920"/>
              <a:gd name="connsiteX1" fmla="*/ 416560 w 2534920"/>
              <a:gd name="connsiteY1" fmla="*/ 1267460 h 2534920"/>
              <a:gd name="connsiteX2" fmla="*/ 1267460 w 2534920"/>
              <a:gd name="connsiteY2" fmla="*/ 2118360 h 2534920"/>
              <a:gd name="connsiteX3" fmla="*/ 2118360 w 2534920"/>
              <a:gd name="connsiteY3" fmla="*/ 1267460 h 2534920"/>
              <a:gd name="connsiteX4" fmla="*/ 1267460 w 2534920"/>
              <a:gd name="connsiteY4" fmla="*/ 416560 h 2534920"/>
              <a:gd name="connsiteX5" fmla="*/ 1267460 w 2534920"/>
              <a:gd name="connsiteY5" fmla="*/ 0 h 2534920"/>
              <a:gd name="connsiteX6" fmla="*/ 2534920 w 2534920"/>
              <a:gd name="connsiteY6" fmla="*/ 1267460 h 2534920"/>
              <a:gd name="connsiteX7" fmla="*/ 1267460 w 2534920"/>
              <a:gd name="connsiteY7" fmla="*/ 2534920 h 2534920"/>
              <a:gd name="connsiteX8" fmla="*/ 0 w 2534920"/>
              <a:gd name="connsiteY8" fmla="*/ 1267460 h 2534920"/>
              <a:gd name="connsiteX9" fmla="*/ 1267460 w 2534920"/>
              <a:gd name="connsiteY9" fmla="*/ 0 h 253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920" h="2534920">
                <a:moveTo>
                  <a:pt x="1267460" y="416560"/>
                </a:moveTo>
                <a:cubicBezTo>
                  <a:pt x="797521" y="416560"/>
                  <a:pt x="416560" y="797521"/>
                  <a:pt x="416560" y="1267460"/>
                </a:cubicBezTo>
                <a:cubicBezTo>
                  <a:pt x="416560" y="1737399"/>
                  <a:pt x="797521" y="2118360"/>
                  <a:pt x="1267460" y="2118360"/>
                </a:cubicBezTo>
                <a:cubicBezTo>
                  <a:pt x="1737399" y="2118360"/>
                  <a:pt x="2118360" y="1737399"/>
                  <a:pt x="2118360" y="1267460"/>
                </a:cubicBezTo>
                <a:cubicBezTo>
                  <a:pt x="2118360" y="797521"/>
                  <a:pt x="1737399" y="416560"/>
                  <a:pt x="1267460" y="416560"/>
                </a:cubicBezTo>
                <a:close/>
                <a:moveTo>
                  <a:pt x="1267460" y="0"/>
                </a:moveTo>
                <a:cubicBezTo>
                  <a:pt x="1967459" y="0"/>
                  <a:pt x="2534920" y="567461"/>
                  <a:pt x="2534920" y="1267460"/>
                </a:cubicBezTo>
                <a:cubicBezTo>
                  <a:pt x="2534920" y="1967459"/>
                  <a:pt x="1967459" y="2534920"/>
                  <a:pt x="1267460" y="2534920"/>
                </a:cubicBezTo>
                <a:cubicBezTo>
                  <a:pt x="567461" y="2534920"/>
                  <a:pt x="0" y="1967459"/>
                  <a:pt x="0" y="1267460"/>
                </a:cubicBezTo>
                <a:cubicBezTo>
                  <a:pt x="0" y="567461"/>
                  <a:pt x="567461" y="0"/>
                  <a:pt x="12674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1"/>
              </a:solidFill>
            </a:endParaRPr>
          </a:p>
        </p:txBody>
      </p:sp>
      <p:sp>
        <p:nvSpPr>
          <p:cNvPr id="5" name="Полилиния: фигура 12">
            <a:extLst>
              <a:ext uri="{FF2B5EF4-FFF2-40B4-BE49-F238E27FC236}">
                <a16:creationId xmlns:a16="http://schemas.microsoft.com/office/drawing/2014/main" id="{780884EB-90CD-2137-1796-3E02C427401C}"/>
              </a:ext>
            </a:extLst>
          </p:cNvPr>
          <p:cNvSpPr/>
          <p:nvPr/>
        </p:nvSpPr>
        <p:spPr>
          <a:xfrm>
            <a:off x="646113" y="3498850"/>
            <a:ext cx="268287" cy="358775"/>
          </a:xfrm>
          <a:custGeom>
            <a:avLst/>
            <a:gdLst>
              <a:gd name="connsiteX0" fmla="*/ 1267460 w 2534920"/>
              <a:gd name="connsiteY0" fmla="*/ 416560 h 2534920"/>
              <a:gd name="connsiteX1" fmla="*/ 416560 w 2534920"/>
              <a:gd name="connsiteY1" fmla="*/ 1267460 h 2534920"/>
              <a:gd name="connsiteX2" fmla="*/ 1267460 w 2534920"/>
              <a:gd name="connsiteY2" fmla="*/ 2118360 h 2534920"/>
              <a:gd name="connsiteX3" fmla="*/ 2118360 w 2534920"/>
              <a:gd name="connsiteY3" fmla="*/ 1267460 h 2534920"/>
              <a:gd name="connsiteX4" fmla="*/ 1267460 w 2534920"/>
              <a:gd name="connsiteY4" fmla="*/ 416560 h 2534920"/>
              <a:gd name="connsiteX5" fmla="*/ 1267460 w 2534920"/>
              <a:gd name="connsiteY5" fmla="*/ 0 h 2534920"/>
              <a:gd name="connsiteX6" fmla="*/ 2534920 w 2534920"/>
              <a:gd name="connsiteY6" fmla="*/ 1267460 h 2534920"/>
              <a:gd name="connsiteX7" fmla="*/ 1267460 w 2534920"/>
              <a:gd name="connsiteY7" fmla="*/ 2534920 h 2534920"/>
              <a:gd name="connsiteX8" fmla="*/ 0 w 2534920"/>
              <a:gd name="connsiteY8" fmla="*/ 1267460 h 2534920"/>
              <a:gd name="connsiteX9" fmla="*/ 1267460 w 2534920"/>
              <a:gd name="connsiteY9" fmla="*/ 0 h 253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920" h="2534920">
                <a:moveTo>
                  <a:pt x="1267460" y="416560"/>
                </a:moveTo>
                <a:cubicBezTo>
                  <a:pt x="797521" y="416560"/>
                  <a:pt x="416560" y="797521"/>
                  <a:pt x="416560" y="1267460"/>
                </a:cubicBezTo>
                <a:cubicBezTo>
                  <a:pt x="416560" y="1737399"/>
                  <a:pt x="797521" y="2118360"/>
                  <a:pt x="1267460" y="2118360"/>
                </a:cubicBezTo>
                <a:cubicBezTo>
                  <a:pt x="1737399" y="2118360"/>
                  <a:pt x="2118360" y="1737399"/>
                  <a:pt x="2118360" y="1267460"/>
                </a:cubicBezTo>
                <a:cubicBezTo>
                  <a:pt x="2118360" y="797521"/>
                  <a:pt x="1737399" y="416560"/>
                  <a:pt x="1267460" y="416560"/>
                </a:cubicBezTo>
                <a:close/>
                <a:moveTo>
                  <a:pt x="1267460" y="0"/>
                </a:moveTo>
                <a:cubicBezTo>
                  <a:pt x="1967459" y="0"/>
                  <a:pt x="2534920" y="567461"/>
                  <a:pt x="2534920" y="1267460"/>
                </a:cubicBezTo>
                <a:cubicBezTo>
                  <a:pt x="2534920" y="1967459"/>
                  <a:pt x="1967459" y="2534920"/>
                  <a:pt x="1267460" y="2534920"/>
                </a:cubicBezTo>
                <a:cubicBezTo>
                  <a:pt x="567461" y="2534920"/>
                  <a:pt x="0" y="1967459"/>
                  <a:pt x="0" y="1267460"/>
                </a:cubicBezTo>
                <a:cubicBezTo>
                  <a:pt x="0" y="567461"/>
                  <a:pt x="567461" y="0"/>
                  <a:pt x="12674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1"/>
              </a:solidFill>
            </a:endParaRPr>
          </a:p>
        </p:txBody>
      </p:sp>
      <p:sp>
        <p:nvSpPr>
          <p:cNvPr id="6" name="Полилиния: фигура 15">
            <a:extLst>
              <a:ext uri="{FF2B5EF4-FFF2-40B4-BE49-F238E27FC236}">
                <a16:creationId xmlns:a16="http://schemas.microsoft.com/office/drawing/2014/main" id="{430BD54C-5A78-A56D-E2A5-0EF3CD7737EB}"/>
              </a:ext>
            </a:extLst>
          </p:cNvPr>
          <p:cNvSpPr/>
          <p:nvPr/>
        </p:nvSpPr>
        <p:spPr>
          <a:xfrm>
            <a:off x="628650" y="5014913"/>
            <a:ext cx="269875" cy="358775"/>
          </a:xfrm>
          <a:custGeom>
            <a:avLst/>
            <a:gdLst>
              <a:gd name="connsiteX0" fmla="*/ 1267460 w 2534920"/>
              <a:gd name="connsiteY0" fmla="*/ 416560 h 2534920"/>
              <a:gd name="connsiteX1" fmla="*/ 416560 w 2534920"/>
              <a:gd name="connsiteY1" fmla="*/ 1267460 h 2534920"/>
              <a:gd name="connsiteX2" fmla="*/ 1267460 w 2534920"/>
              <a:gd name="connsiteY2" fmla="*/ 2118360 h 2534920"/>
              <a:gd name="connsiteX3" fmla="*/ 2118360 w 2534920"/>
              <a:gd name="connsiteY3" fmla="*/ 1267460 h 2534920"/>
              <a:gd name="connsiteX4" fmla="*/ 1267460 w 2534920"/>
              <a:gd name="connsiteY4" fmla="*/ 416560 h 2534920"/>
              <a:gd name="connsiteX5" fmla="*/ 1267460 w 2534920"/>
              <a:gd name="connsiteY5" fmla="*/ 0 h 2534920"/>
              <a:gd name="connsiteX6" fmla="*/ 2534920 w 2534920"/>
              <a:gd name="connsiteY6" fmla="*/ 1267460 h 2534920"/>
              <a:gd name="connsiteX7" fmla="*/ 1267460 w 2534920"/>
              <a:gd name="connsiteY7" fmla="*/ 2534920 h 2534920"/>
              <a:gd name="connsiteX8" fmla="*/ 0 w 2534920"/>
              <a:gd name="connsiteY8" fmla="*/ 1267460 h 2534920"/>
              <a:gd name="connsiteX9" fmla="*/ 1267460 w 2534920"/>
              <a:gd name="connsiteY9" fmla="*/ 0 h 253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4920" h="2534920">
                <a:moveTo>
                  <a:pt x="1267460" y="416560"/>
                </a:moveTo>
                <a:cubicBezTo>
                  <a:pt x="797521" y="416560"/>
                  <a:pt x="416560" y="797521"/>
                  <a:pt x="416560" y="1267460"/>
                </a:cubicBezTo>
                <a:cubicBezTo>
                  <a:pt x="416560" y="1737399"/>
                  <a:pt x="797521" y="2118360"/>
                  <a:pt x="1267460" y="2118360"/>
                </a:cubicBezTo>
                <a:cubicBezTo>
                  <a:pt x="1737399" y="2118360"/>
                  <a:pt x="2118360" y="1737399"/>
                  <a:pt x="2118360" y="1267460"/>
                </a:cubicBezTo>
                <a:cubicBezTo>
                  <a:pt x="2118360" y="797521"/>
                  <a:pt x="1737399" y="416560"/>
                  <a:pt x="1267460" y="416560"/>
                </a:cubicBezTo>
                <a:close/>
                <a:moveTo>
                  <a:pt x="1267460" y="0"/>
                </a:moveTo>
                <a:cubicBezTo>
                  <a:pt x="1967459" y="0"/>
                  <a:pt x="2534920" y="567461"/>
                  <a:pt x="2534920" y="1267460"/>
                </a:cubicBezTo>
                <a:cubicBezTo>
                  <a:pt x="2534920" y="1967459"/>
                  <a:pt x="1967459" y="2534920"/>
                  <a:pt x="1267460" y="2534920"/>
                </a:cubicBezTo>
                <a:cubicBezTo>
                  <a:pt x="567461" y="2534920"/>
                  <a:pt x="0" y="1967459"/>
                  <a:pt x="0" y="1267460"/>
                </a:cubicBezTo>
                <a:cubicBezTo>
                  <a:pt x="0" y="567461"/>
                  <a:pt x="567461" y="0"/>
                  <a:pt x="126746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1"/>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8" name="Объект 2"/>
          <p:cNvSpPr>
            <a:spLocks noGrp="1"/>
          </p:cNvSpPr>
          <p:nvPr>
            <p:ph idx="1"/>
          </p:nvPr>
        </p:nvSpPr>
        <p:spPr>
          <a:xfrm>
            <a:off x="1015679" y="1825625"/>
            <a:ext cx="5903089" cy="555150"/>
          </a:xfrm>
        </p:spPr>
        <p:txBody>
          <a:bodyPr/>
          <a:lstStyle>
            <a:lvl1pPr marL="0" indent="0">
              <a:buNone/>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p:txBody>
      </p:sp>
      <p:sp>
        <p:nvSpPr>
          <p:cNvPr id="9" name="Объект 2"/>
          <p:cNvSpPr>
            <a:spLocks noGrp="1"/>
          </p:cNvSpPr>
          <p:nvPr>
            <p:ph idx="13"/>
          </p:nvPr>
        </p:nvSpPr>
        <p:spPr>
          <a:xfrm>
            <a:off x="1015678" y="2515712"/>
            <a:ext cx="5903089" cy="555150"/>
          </a:xfrm>
        </p:spPr>
        <p:txBody>
          <a:bodyPr>
            <a:normAutofit/>
          </a:bodyPr>
          <a:lstStyle>
            <a:lvl1pPr marL="0" indent="0">
              <a:buNone/>
              <a:defRPr sz="200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p:txBody>
      </p:sp>
      <p:sp>
        <p:nvSpPr>
          <p:cNvPr id="11" name="Объект 2"/>
          <p:cNvSpPr>
            <a:spLocks noGrp="1"/>
          </p:cNvSpPr>
          <p:nvPr>
            <p:ph idx="14"/>
          </p:nvPr>
        </p:nvSpPr>
        <p:spPr>
          <a:xfrm>
            <a:off x="1004586" y="3400900"/>
            <a:ext cx="5903089" cy="555150"/>
          </a:xfrm>
        </p:spPr>
        <p:txBody>
          <a:bodyPr/>
          <a:lstStyle>
            <a:lvl1pPr marL="0" indent="0">
              <a:buNone/>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p:txBody>
      </p:sp>
      <p:sp>
        <p:nvSpPr>
          <p:cNvPr id="12" name="Объект 2"/>
          <p:cNvSpPr>
            <a:spLocks noGrp="1"/>
          </p:cNvSpPr>
          <p:nvPr>
            <p:ph idx="15"/>
          </p:nvPr>
        </p:nvSpPr>
        <p:spPr>
          <a:xfrm>
            <a:off x="1004586" y="4090987"/>
            <a:ext cx="5903089" cy="555150"/>
          </a:xfrm>
        </p:spPr>
        <p:txBody>
          <a:bodyPr>
            <a:normAutofit/>
          </a:bodyPr>
          <a:lstStyle>
            <a:lvl1pPr marL="0" indent="0">
              <a:buNone/>
              <a:defRPr sz="200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p:txBody>
      </p:sp>
      <p:sp>
        <p:nvSpPr>
          <p:cNvPr id="14" name="Объект 2"/>
          <p:cNvSpPr>
            <a:spLocks noGrp="1"/>
          </p:cNvSpPr>
          <p:nvPr>
            <p:ph idx="16"/>
          </p:nvPr>
        </p:nvSpPr>
        <p:spPr>
          <a:xfrm>
            <a:off x="998316" y="4916011"/>
            <a:ext cx="5903089" cy="555150"/>
          </a:xfrm>
        </p:spPr>
        <p:txBody>
          <a:bodyPr/>
          <a:lstStyle>
            <a:lvl1pPr marL="0" indent="0">
              <a:buNone/>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p:txBody>
      </p:sp>
      <p:sp>
        <p:nvSpPr>
          <p:cNvPr id="15" name="Объект 2"/>
          <p:cNvSpPr>
            <a:spLocks noGrp="1"/>
          </p:cNvSpPr>
          <p:nvPr>
            <p:ph idx="17"/>
          </p:nvPr>
        </p:nvSpPr>
        <p:spPr>
          <a:xfrm>
            <a:off x="998316" y="5606098"/>
            <a:ext cx="5903089" cy="555150"/>
          </a:xfrm>
        </p:spPr>
        <p:txBody>
          <a:bodyPr>
            <a:normAutofit/>
          </a:bodyPr>
          <a:lstStyle>
            <a:lvl1pPr marL="0" indent="0">
              <a:buNone/>
              <a:defRPr sz="200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p:txBody>
      </p:sp>
      <p:sp>
        <p:nvSpPr>
          <p:cNvPr id="7" name="Дата 3">
            <a:extLst>
              <a:ext uri="{FF2B5EF4-FFF2-40B4-BE49-F238E27FC236}">
                <a16:creationId xmlns:a16="http://schemas.microsoft.com/office/drawing/2014/main" id="{E4AA0804-5172-B4DF-582B-266BE694501A}"/>
              </a:ext>
            </a:extLst>
          </p:cNvPr>
          <p:cNvSpPr>
            <a:spLocks noGrp="1"/>
          </p:cNvSpPr>
          <p:nvPr>
            <p:ph type="dt" sz="half" idx="18"/>
          </p:nvPr>
        </p:nvSpPr>
        <p:spPr/>
        <p:txBody>
          <a:bodyPr/>
          <a:lstStyle>
            <a:lvl1pPr>
              <a:defRPr/>
            </a:lvl1pPr>
          </a:lstStyle>
          <a:p>
            <a:pPr>
              <a:defRPr lang="ru-RU"/>
            </a:pPr>
            <a:fld id="{8645D1FF-1600-4A01-8DAB-25EC62D6F6D2}" type="datetime1">
              <a:rPr lang="ru-RU"/>
              <a:pPr>
                <a:defRPr lang="ru-RU"/>
              </a:pPr>
              <a:t>19.02.2026</a:t>
            </a:fld>
            <a:endParaRPr lang="ru-RU"/>
          </a:p>
        </p:txBody>
      </p:sp>
      <p:sp>
        <p:nvSpPr>
          <p:cNvPr id="10" name="Нижний колонтитул 4">
            <a:extLst>
              <a:ext uri="{FF2B5EF4-FFF2-40B4-BE49-F238E27FC236}">
                <a16:creationId xmlns:a16="http://schemas.microsoft.com/office/drawing/2014/main" id="{A0AB5155-1FAE-8EA1-3498-CC7D5ECD0CC9}"/>
              </a:ext>
            </a:extLst>
          </p:cNvPr>
          <p:cNvSpPr>
            <a:spLocks noGrp="1"/>
          </p:cNvSpPr>
          <p:nvPr>
            <p:ph type="ftr" sz="quarter" idx="19"/>
          </p:nvPr>
        </p:nvSpPr>
        <p:spPr/>
        <p:txBody>
          <a:bodyPr/>
          <a:lstStyle>
            <a:lvl1pPr>
              <a:defRPr/>
            </a:lvl1pPr>
          </a:lstStyle>
          <a:p>
            <a:pPr>
              <a:defRPr lang="ru-RU"/>
            </a:pPr>
            <a:r>
              <a:rPr lang="en-US"/>
              <a:t>ullamcorper suscipit lobortis</a:t>
            </a:r>
          </a:p>
        </p:txBody>
      </p:sp>
      <p:sp>
        <p:nvSpPr>
          <p:cNvPr id="13" name="Номер слайда 5">
            <a:extLst>
              <a:ext uri="{FF2B5EF4-FFF2-40B4-BE49-F238E27FC236}">
                <a16:creationId xmlns:a16="http://schemas.microsoft.com/office/drawing/2014/main" id="{72FDA1DA-195A-38F1-B164-BCFC12F22795}"/>
              </a:ext>
            </a:extLst>
          </p:cNvPr>
          <p:cNvSpPr>
            <a:spLocks noGrp="1"/>
          </p:cNvSpPr>
          <p:nvPr>
            <p:ph type="sldNum" sz="quarter" idx="20"/>
          </p:nvPr>
        </p:nvSpPr>
        <p:spPr/>
        <p:txBody>
          <a:bodyPr/>
          <a:lstStyle>
            <a:lvl1pPr>
              <a:defRPr/>
            </a:lvl1pPr>
          </a:lstStyle>
          <a:p>
            <a:fld id="{89D3F7DD-B29D-4D93-B20E-B67B21A03469}" type="slidenum">
              <a:rPr lang="ru-RU" altLang="ru-RU"/>
              <a:pPr/>
              <a:t>‹#›</a:t>
            </a:fld>
            <a:endParaRPr lang="ru-RU" altLang="ru-RU"/>
          </a:p>
        </p:txBody>
      </p:sp>
    </p:spTree>
    <p:extLst>
      <p:ext uri="{BB962C8B-B14F-4D97-AF65-F5344CB8AC3E}">
        <p14:creationId xmlns:p14="http://schemas.microsoft.com/office/powerpoint/2010/main" val="838082054"/>
      </p:ext>
    </p:extLst>
  </p:cSld>
  <p:clrMapOvr>
    <a:masterClrMapping/>
  </p:clrMapOvr>
  <p:transition spd="med">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C50A65B-C837-93B9-F55A-8D43D1671F77}"/>
              </a:ext>
            </a:extLst>
          </p:cNvPr>
          <p:cNvSpPr/>
          <p:nvPr/>
        </p:nvSpPr>
        <p:spPr>
          <a:xfrm rot="16200000">
            <a:off x="9925050" y="1690688"/>
            <a:ext cx="2482850" cy="368300"/>
          </a:xfrm>
          <a:prstGeom prst="rect">
            <a:avLst/>
          </a:prstGeom>
        </p:spPr>
        <p:txBody>
          <a:bodyPr wrap="none">
            <a:spAutoFit/>
          </a:bodyPr>
          <a:lstStyle/>
          <a:p>
            <a:pPr>
              <a:defRPr/>
            </a:pPr>
            <a:r>
              <a:rPr lang="ru-RU" dirty="0">
                <a:solidFill>
                  <a:srgbClr val="E6E6E6"/>
                </a:solidFill>
                <a:hlinkClick r:id="rId3"/>
              </a:rPr>
              <a:t>presentation-creation.ru</a:t>
            </a:r>
            <a:endParaRPr lang="ru-RU" dirty="0">
              <a:solidFill>
                <a:srgbClr val="E6E6E6"/>
              </a:solidFill>
            </a:endParaRPr>
          </a:p>
        </p:txBody>
      </p:sp>
      <p:sp>
        <p:nvSpPr>
          <p:cNvPr id="2" name="Заголовок 1"/>
          <p:cNvSpPr>
            <a:spLocks noGrp="1"/>
          </p:cNvSpPr>
          <p:nvPr>
            <p:ph type="title"/>
          </p:nvPr>
        </p:nvSpPr>
        <p:spPr>
          <a:xfrm>
            <a:off x="1684116" y="365126"/>
            <a:ext cx="6831233" cy="1325563"/>
          </a:xfrm>
        </p:spPr>
        <p:txBody>
          <a:bodyPr/>
          <a:lstStyle/>
          <a:p>
            <a:r>
              <a:rPr lang="ru-RU"/>
              <a:t>Образец заголовка</a:t>
            </a:r>
          </a:p>
        </p:txBody>
      </p:sp>
      <p:sp>
        <p:nvSpPr>
          <p:cNvPr id="3" name="Объект 2"/>
          <p:cNvSpPr>
            <a:spLocks noGrp="1"/>
          </p:cNvSpPr>
          <p:nvPr>
            <p:ph idx="1"/>
          </p:nvPr>
        </p:nvSpPr>
        <p:spPr>
          <a:xfrm>
            <a:off x="1684116" y="1825625"/>
            <a:ext cx="6831234"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BEA4F7C6-A67B-1FE0-02CC-575C45FD78D0}"/>
              </a:ext>
            </a:extLst>
          </p:cNvPr>
          <p:cNvSpPr>
            <a:spLocks noGrp="1"/>
          </p:cNvSpPr>
          <p:nvPr>
            <p:ph type="dt" sz="half" idx="10"/>
          </p:nvPr>
        </p:nvSpPr>
        <p:spPr/>
        <p:txBody>
          <a:bodyPr/>
          <a:lstStyle>
            <a:lvl1pPr>
              <a:defRPr/>
            </a:lvl1pPr>
          </a:lstStyle>
          <a:p>
            <a:pPr>
              <a:defRPr lang="ru-RU"/>
            </a:pPr>
            <a:fld id="{40045C0E-D0A5-425B-A2DE-4CCDFE754062}" type="datetime1">
              <a:rPr lang="ru-RU"/>
              <a:pPr>
                <a:defRPr lang="ru-RU"/>
              </a:pPr>
              <a:t>19.02.2026</a:t>
            </a:fld>
            <a:endParaRPr lang="ru-RU"/>
          </a:p>
        </p:txBody>
      </p:sp>
      <p:sp>
        <p:nvSpPr>
          <p:cNvPr id="6" name="Нижний колонтитул 4">
            <a:extLst>
              <a:ext uri="{FF2B5EF4-FFF2-40B4-BE49-F238E27FC236}">
                <a16:creationId xmlns:a16="http://schemas.microsoft.com/office/drawing/2014/main" id="{E049EE2D-4974-04C6-29E1-5ECACEB0ABB0}"/>
              </a:ext>
            </a:extLst>
          </p:cNvPr>
          <p:cNvSpPr>
            <a:spLocks noGrp="1"/>
          </p:cNvSpPr>
          <p:nvPr>
            <p:ph type="ftr" sz="quarter" idx="11"/>
          </p:nvPr>
        </p:nvSpPr>
        <p:spPr/>
        <p:txBody>
          <a:bodyPr/>
          <a:lstStyle>
            <a:lvl1pPr>
              <a:defRPr/>
            </a:lvl1pPr>
          </a:lstStyle>
          <a:p>
            <a:pPr>
              <a:defRPr lang="ru-RU"/>
            </a:pPr>
            <a:r>
              <a:rPr lang="en-US"/>
              <a:t>ullamcorper suscipit lobortis</a:t>
            </a:r>
          </a:p>
        </p:txBody>
      </p:sp>
      <p:sp>
        <p:nvSpPr>
          <p:cNvPr id="7" name="Номер слайда 5">
            <a:extLst>
              <a:ext uri="{FF2B5EF4-FFF2-40B4-BE49-F238E27FC236}">
                <a16:creationId xmlns:a16="http://schemas.microsoft.com/office/drawing/2014/main" id="{FE53E230-0867-32E5-16BF-488B2C158A40}"/>
              </a:ext>
            </a:extLst>
          </p:cNvPr>
          <p:cNvSpPr>
            <a:spLocks noGrp="1"/>
          </p:cNvSpPr>
          <p:nvPr>
            <p:ph type="sldNum" sz="quarter" idx="12"/>
          </p:nvPr>
        </p:nvSpPr>
        <p:spPr/>
        <p:txBody>
          <a:bodyPr/>
          <a:lstStyle>
            <a:lvl1pPr>
              <a:defRPr/>
            </a:lvl1pPr>
          </a:lstStyle>
          <a:p>
            <a:fld id="{79CAC9B4-E66A-4652-BB75-CBCF7D45524C}" type="slidenum">
              <a:rPr lang="ru-RU" altLang="ru-RU"/>
              <a:pPr/>
              <a:t>‹#›</a:t>
            </a:fld>
            <a:endParaRPr lang="ru-RU" altLang="ru-RU"/>
          </a:p>
        </p:txBody>
      </p:sp>
    </p:spTree>
    <p:extLst>
      <p:ext uri="{BB962C8B-B14F-4D97-AF65-F5344CB8AC3E}">
        <p14:creationId xmlns:p14="http://schemas.microsoft.com/office/powerpoint/2010/main" val="3210215696"/>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902A6E5-EB3A-E6B8-E3B2-517B1EF19139}"/>
              </a:ext>
            </a:extLst>
          </p:cNvPr>
          <p:cNvSpPr>
            <a:spLocks noGrp="1"/>
          </p:cNvSpPr>
          <p:nvPr>
            <p:ph type="dt" sz="half" idx="10"/>
          </p:nvPr>
        </p:nvSpPr>
        <p:spPr/>
        <p:txBody>
          <a:bodyPr/>
          <a:lstStyle>
            <a:lvl1pPr>
              <a:defRPr/>
            </a:lvl1pPr>
          </a:lstStyle>
          <a:p>
            <a:pPr>
              <a:defRPr lang="ru-RU"/>
            </a:pPr>
            <a:fld id="{7726A07C-A911-492A-BCC6-A61873DA830C}" type="datetime1">
              <a:rPr lang="ru-RU"/>
              <a:pPr>
                <a:defRPr lang="ru-RU"/>
              </a:pPr>
              <a:t>19.02.2026</a:t>
            </a:fld>
            <a:endParaRPr lang="ru-RU"/>
          </a:p>
        </p:txBody>
      </p:sp>
      <p:sp>
        <p:nvSpPr>
          <p:cNvPr id="5" name="Нижний колонтитул 4">
            <a:extLst>
              <a:ext uri="{FF2B5EF4-FFF2-40B4-BE49-F238E27FC236}">
                <a16:creationId xmlns:a16="http://schemas.microsoft.com/office/drawing/2014/main" id="{422387D2-8A97-B437-4704-7B816E5E7F55}"/>
              </a:ext>
            </a:extLst>
          </p:cNvPr>
          <p:cNvSpPr>
            <a:spLocks noGrp="1"/>
          </p:cNvSpPr>
          <p:nvPr>
            <p:ph type="ftr" sz="quarter" idx="11"/>
          </p:nvPr>
        </p:nvSpPr>
        <p:spPr/>
        <p:txBody>
          <a:bodyPr/>
          <a:lstStyle>
            <a:lvl1pPr>
              <a:defRPr/>
            </a:lvl1pPr>
          </a:lstStyle>
          <a:p>
            <a:pPr>
              <a:defRPr lang="ru-RU"/>
            </a:pPr>
            <a:r>
              <a:rPr lang="en-US"/>
              <a:t>{Fußzeile}</a:t>
            </a:r>
          </a:p>
        </p:txBody>
      </p:sp>
      <p:sp>
        <p:nvSpPr>
          <p:cNvPr id="6" name="Номер слайда 5">
            <a:extLst>
              <a:ext uri="{FF2B5EF4-FFF2-40B4-BE49-F238E27FC236}">
                <a16:creationId xmlns:a16="http://schemas.microsoft.com/office/drawing/2014/main" id="{8B940C3D-CD7C-C1C7-1A81-4128F2A4D6AE}"/>
              </a:ext>
            </a:extLst>
          </p:cNvPr>
          <p:cNvSpPr>
            <a:spLocks noGrp="1"/>
          </p:cNvSpPr>
          <p:nvPr>
            <p:ph type="sldNum" sz="quarter" idx="12"/>
          </p:nvPr>
        </p:nvSpPr>
        <p:spPr/>
        <p:txBody>
          <a:bodyPr/>
          <a:lstStyle>
            <a:lvl1pPr>
              <a:defRPr/>
            </a:lvl1pPr>
          </a:lstStyle>
          <a:p>
            <a:fld id="{C7E7E05D-B0B8-4BA5-B4C2-FA463F7F10C7}" type="slidenum">
              <a:rPr lang="ru-RU" altLang="ru-RU"/>
              <a:pPr/>
              <a:t>‹#›</a:t>
            </a:fld>
            <a:endParaRPr lang="ru-RU" altLang="ru-RU"/>
          </a:p>
        </p:txBody>
      </p:sp>
    </p:spTree>
    <p:extLst>
      <p:ext uri="{BB962C8B-B14F-4D97-AF65-F5344CB8AC3E}">
        <p14:creationId xmlns:p14="http://schemas.microsoft.com/office/powerpoint/2010/main" val="281675812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247DC509-58DB-0E99-4A32-FC004D78A3EB}"/>
              </a:ext>
            </a:extLst>
          </p:cNvPr>
          <p:cNvSpPr>
            <a:spLocks noGrp="1"/>
          </p:cNvSpPr>
          <p:nvPr>
            <p:ph type="dt" sz="half" idx="10"/>
          </p:nvPr>
        </p:nvSpPr>
        <p:spPr/>
        <p:txBody>
          <a:bodyPr/>
          <a:lstStyle>
            <a:lvl1pPr>
              <a:defRPr/>
            </a:lvl1pPr>
          </a:lstStyle>
          <a:p>
            <a:pPr>
              <a:defRPr lang="ru-RU"/>
            </a:pPr>
            <a:fld id="{1D18CDBF-3ABC-4922-855C-7F808C65EBB4}" type="datetime1">
              <a:rPr lang="ru-RU"/>
              <a:pPr>
                <a:defRPr lang="ru-RU"/>
              </a:pPr>
              <a:t>19.02.2026</a:t>
            </a:fld>
            <a:endParaRPr lang="ru-RU"/>
          </a:p>
        </p:txBody>
      </p:sp>
      <p:sp>
        <p:nvSpPr>
          <p:cNvPr id="6" name="Нижний колонтитул 4">
            <a:extLst>
              <a:ext uri="{FF2B5EF4-FFF2-40B4-BE49-F238E27FC236}">
                <a16:creationId xmlns:a16="http://schemas.microsoft.com/office/drawing/2014/main" id="{B2EB4440-19FA-2959-E332-53426F6F288A}"/>
              </a:ext>
            </a:extLst>
          </p:cNvPr>
          <p:cNvSpPr>
            <a:spLocks noGrp="1"/>
          </p:cNvSpPr>
          <p:nvPr>
            <p:ph type="ftr" sz="quarter" idx="11"/>
          </p:nvPr>
        </p:nvSpPr>
        <p:spPr/>
        <p:txBody>
          <a:bodyPr/>
          <a:lstStyle>
            <a:lvl1pPr>
              <a:defRPr/>
            </a:lvl1pPr>
          </a:lstStyle>
          <a:p>
            <a:pPr>
              <a:defRPr lang="ru-RU"/>
            </a:pPr>
            <a:r>
              <a:rPr lang="en-US"/>
              <a:t>ullamcorper suscipit lobortis</a:t>
            </a:r>
          </a:p>
        </p:txBody>
      </p:sp>
      <p:sp>
        <p:nvSpPr>
          <p:cNvPr id="7" name="Номер слайда 5">
            <a:extLst>
              <a:ext uri="{FF2B5EF4-FFF2-40B4-BE49-F238E27FC236}">
                <a16:creationId xmlns:a16="http://schemas.microsoft.com/office/drawing/2014/main" id="{2A464310-DC43-4DF5-A3E9-5C2E1377DEF5}"/>
              </a:ext>
            </a:extLst>
          </p:cNvPr>
          <p:cNvSpPr>
            <a:spLocks noGrp="1"/>
          </p:cNvSpPr>
          <p:nvPr>
            <p:ph type="sldNum" sz="quarter" idx="12"/>
          </p:nvPr>
        </p:nvSpPr>
        <p:spPr/>
        <p:txBody>
          <a:bodyPr/>
          <a:lstStyle>
            <a:lvl1pPr>
              <a:defRPr/>
            </a:lvl1pPr>
          </a:lstStyle>
          <a:p>
            <a:fld id="{3F653A5B-A168-4394-B136-30D8F2892F75}" type="slidenum">
              <a:rPr lang="ru-RU" altLang="ru-RU"/>
              <a:pPr/>
              <a:t>‹#›</a:t>
            </a:fld>
            <a:endParaRPr lang="ru-RU" altLang="ru-RU"/>
          </a:p>
        </p:txBody>
      </p:sp>
    </p:spTree>
    <p:extLst>
      <p:ext uri="{BB962C8B-B14F-4D97-AF65-F5344CB8AC3E}">
        <p14:creationId xmlns:p14="http://schemas.microsoft.com/office/powerpoint/2010/main" val="2695802704"/>
      </p:ext>
    </p:extLst>
  </p:cSld>
  <p:clrMapOvr>
    <a:masterClrMapping/>
  </p:clrMapOvr>
  <p:transition spd="med">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484782E-D8FA-0EFB-537A-D3F695A03DD2}"/>
              </a:ext>
            </a:extLst>
          </p:cNvPr>
          <p:cNvSpPr>
            <a:spLocks noGrp="1"/>
          </p:cNvSpPr>
          <p:nvPr>
            <p:ph type="dt" sz="half" idx="10"/>
          </p:nvPr>
        </p:nvSpPr>
        <p:spPr/>
        <p:txBody>
          <a:bodyPr/>
          <a:lstStyle>
            <a:lvl1pPr>
              <a:defRPr/>
            </a:lvl1pPr>
          </a:lstStyle>
          <a:p>
            <a:pPr>
              <a:defRPr lang="ru-RU"/>
            </a:pPr>
            <a:fld id="{A6004F8A-590E-4AD7-843D-35EFF376CB11}" type="datetime1">
              <a:rPr lang="ru-RU"/>
              <a:pPr>
                <a:defRPr lang="ru-RU"/>
              </a:pPr>
              <a:t>19.02.2026</a:t>
            </a:fld>
            <a:endParaRPr lang="ru-RU"/>
          </a:p>
        </p:txBody>
      </p:sp>
      <p:sp>
        <p:nvSpPr>
          <p:cNvPr id="8" name="Нижний колонтитул 7">
            <a:extLst>
              <a:ext uri="{FF2B5EF4-FFF2-40B4-BE49-F238E27FC236}">
                <a16:creationId xmlns:a16="http://schemas.microsoft.com/office/drawing/2014/main" id="{BA8613B5-D587-346F-0047-36F76A101A19}"/>
              </a:ext>
            </a:extLst>
          </p:cNvPr>
          <p:cNvSpPr>
            <a:spLocks noGrp="1"/>
          </p:cNvSpPr>
          <p:nvPr>
            <p:ph type="ftr" sz="quarter" idx="11"/>
          </p:nvPr>
        </p:nvSpPr>
        <p:spPr/>
        <p:txBody>
          <a:bodyPr/>
          <a:lstStyle>
            <a:lvl1pPr>
              <a:defRPr/>
            </a:lvl1pPr>
          </a:lstStyle>
          <a:p>
            <a:pPr>
              <a:defRPr lang="ru-RU"/>
            </a:pPr>
            <a:r>
              <a:rPr lang="en-US"/>
              <a:t>{Fußzeile}</a:t>
            </a:r>
          </a:p>
        </p:txBody>
      </p:sp>
      <p:sp>
        <p:nvSpPr>
          <p:cNvPr id="9" name="Номер слайда 8">
            <a:extLst>
              <a:ext uri="{FF2B5EF4-FFF2-40B4-BE49-F238E27FC236}">
                <a16:creationId xmlns:a16="http://schemas.microsoft.com/office/drawing/2014/main" id="{751A8620-B2D5-D795-CCAD-A51AA7A846AE}"/>
              </a:ext>
            </a:extLst>
          </p:cNvPr>
          <p:cNvSpPr>
            <a:spLocks noGrp="1"/>
          </p:cNvSpPr>
          <p:nvPr>
            <p:ph type="sldNum" sz="quarter" idx="12"/>
          </p:nvPr>
        </p:nvSpPr>
        <p:spPr/>
        <p:txBody>
          <a:bodyPr/>
          <a:lstStyle>
            <a:lvl1pPr>
              <a:defRPr/>
            </a:lvl1pPr>
          </a:lstStyle>
          <a:p>
            <a:fld id="{34CDD7F1-A0E1-4A15-9A72-99CA3BC4B062}" type="slidenum">
              <a:rPr lang="ru-RU" altLang="ru-RU"/>
              <a:pPr/>
              <a:t>‹#›</a:t>
            </a:fld>
            <a:endParaRPr lang="ru-RU" altLang="ru-RU"/>
          </a:p>
        </p:txBody>
      </p:sp>
    </p:spTree>
    <p:extLst>
      <p:ext uri="{BB962C8B-B14F-4D97-AF65-F5344CB8AC3E}">
        <p14:creationId xmlns:p14="http://schemas.microsoft.com/office/powerpoint/2010/main" val="15350830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D5AB74E-DBFF-B18E-F8FE-CC17CF324B0B}"/>
              </a:ext>
            </a:extLst>
          </p:cNvPr>
          <p:cNvSpPr>
            <a:spLocks noGrp="1"/>
          </p:cNvSpPr>
          <p:nvPr>
            <p:ph type="dt" sz="half" idx="10"/>
          </p:nvPr>
        </p:nvSpPr>
        <p:spPr/>
        <p:txBody>
          <a:bodyPr/>
          <a:lstStyle>
            <a:lvl1pPr>
              <a:defRPr/>
            </a:lvl1pPr>
          </a:lstStyle>
          <a:p>
            <a:pPr>
              <a:defRPr lang="ru-RU"/>
            </a:pPr>
            <a:fld id="{75E6D4AC-CF26-4917-8494-7C271867915A}" type="datetime1">
              <a:rPr lang="ru-RU"/>
              <a:pPr>
                <a:defRPr lang="ru-RU"/>
              </a:pPr>
              <a:t>19.02.2026</a:t>
            </a:fld>
            <a:endParaRPr lang="ru-RU"/>
          </a:p>
        </p:txBody>
      </p:sp>
      <p:sp>
        <p:nvSpPr>
          <p:cNvPr id="4" name="Нижний колонтитул 3">
            <a:extLst>
              <a:ext uri="{FF2B5EF4-FFF2-40B4-BE49-F238E27FC236}">
                <a16:creationId xmlns:a16="http://schemas.microsoft.com/office/drawing/2014/main" id="{C7966D11-0295-8DCC-F7E5-DE1E5A417CFA}"/>
              </a:ext>
            </a:extLst>
          </p:cNvPr>
          <p:cNvSpPr>
            <a:spLocks noGrp="1"/>
          </p:cNvSpPr>
          <p:nvPr>
            <p:ph type="ftr" sz="quarter" idx="11"/>
          </p:nvPr>
        </p:nvSpPr>
        <p:spPr/>
        <p:txBody>
          <a:bodyPr/>
          <a:lstStyle>
            <a:lvl1pPr>
              <a:defRPr/>
            </a:lvl1pPr>
          </a:lstStyle>
          <a:p>
            <a:pPr>
              <a:defRPr lang="ru-RU"/>
            </a:pPr>
            <a:r>
              <a:rPr lang="en-US"/>
              <a:t>{Fußzeile}</a:t>
            </a:r>
          </a:p>
        </p:txBody>
      </p:sp>
      <p:sp>
        <p:nvSpPr>
          <p:cNvPr id="5" name="Номер слайда 4">
            <a:extLst>
              <a:ext uri="{FF2B5EF4-FFF2-40B4-BE49-F238E27FC236}">
                <a16:creationId xmlns:a16="http://schemas.microsoft.com/office/drawing/2014/main" id="{8F90BA4C-E7D0-26D6-3E71-28F7F9E051ED}"/>
              </a:ext>
            </a:extLst>
          </p:cNvPr>
          <p:cNvSpPr>
            <a:spLocks noGrp="1"/>
          </p:cNvSpPr>
          <p:nvPr>
            <p:ph type="sldNum" sz="quarter" idx="12"/>
          </p:nvPr>
        </p:nvSpPr>
        <p:spPr/>
        <p:txBody>
          <a:bodyPr/>
          <a:lstStyle>
            <a:lvl1pPr>
              <a:defRPr/>
            </a:lvl1pPr>
          </a:lstStyle>
          <a:p>
            <a:fld id="{79286AC6-7B49-49F3-9D37-758D81340F58}" type="slidenum">
              <a:rPr lang="ru-RU" altLang="ru-RU"/>
              <a:pPr/>
              <a:t>‹#›</a:t>
            </a:fld>
            <a:endParaRPr lang="ru-RU" altLang="ru-RU"/>
          </a:p>
        </p:txBody>
      </p:sp>
    </p:spTree>
    <p:extLst>
      <p:ext uri="{BB962C8B-B14F-4D97-AF65-F5344CB8AC3E}">
        <p14:creationId xmlns:p14="http://schemas.microsoft.com/office/powerpoint/2010/main" val="26897617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6F3ADD83-5C89-3CA1-3636-C14D30C5C892}"/>
              </a:ext>
            </a:extLst>
          </p:cNvPr>
          <p:cNvSpPr>
            <a:spLocks noGrp="1"/>
          </p:cNvSpPr>
          <p:nvPr>
            <p:ph type="dt" sz="half" idx="10"/>
          </p:nvPr>
        </p:nvSpPr>
        <p:spPr/>
        <p:txBody>
          <a:bodyPr/>
          <a:lstStyle>
            <a:lvl1pPr>
              <a:defRPr/>
            </a:lvl1pPr>
          </a:lstStyle>
          <a:p>
            <a:pPr>
              <a:defRPr lang="ru-RU"/>
            </a:pPr>
            <a:fld id="{30EC580D-B681-44B9-81C3-2DB780D38831}" type="datetime1">
              <a:rPr lang="ru-RU"/>
              <a:pPr>
                <a:defRPr lang="ru-RU"/>
              </a:pPr>
              <a:t>19.02.2026</a:t>
            </a:fld>
            <a:endParaRPr lang="ru-RU"/>
          </a:p>
        </p:txBody>
      </p:sp>
      <p:sp>
        <p:nvSpPr>
          <p:cNvPr id="3" name="Нижний колонтитул 4">
            <a:extLst>
              <a:ext uri="{FF2B5EF4-FFF2-40B4-BE49-F238E27FC236}">
                <a16:creationId xmlns:a16="http://schemas.microsoft.com/office/drawing/2014/main" id="{69A7D521-819A-1BFF-9694-10F6FA70FCFC}"/>
              </a:ext>
            </a:extLst>
          </p:cNvPr>
          <p:cNvSpPr>
            <a:spLocks noGrp="1"/>
          </p:cNvSpPr>
          <p:nvPr>
            <p:ph type="ftr" sz="quarter" idx="11"/>
          </p:nvPr>
        </p:nvSpPr>
        <p:spPr/>
        <p:txBody>
          <a:bodyPr/>
          <a:lstStyle>
            <a:lvl1pPr>
              <a:defRPr/>
            </a:lvl1pPr>
          </a:lstStyle>
          <a:p>
            <a:pPr>
              <a:defRPr lang="ru-RU"/>
            </a:pPr>
            <a:r>
              <a:rPr lang="en-US"/>
              <a:t>ullamcorper suscipit lobortis</a:t>
            </a:r>
          </a:p>
        </p:txBody>
      </p:sp>
      <p:sp>
        <p:nvSpPr>
          <p:cNvPr id="4" name="Номер слайда 5">
            <a:extLst>
              <a:ext uri="{FF2B5EF4-FFF2-40B4-BE49-F238E27FC236}">
                <a16:creationId xmlns:a16="http://schemas.microsoft.com/office/drawing/2014/main" id="{AED95ACB-1F55-24EB-EB97-07D21337BDF7}"/>
              </a:ext>
            </a:extLst>
          </p:cNvPr>
          <p:cNvSpPr>
            <a:spLocks noGrp="1"/>
          </p:cNvSpPr>
          <p:nvPr>
            <p:ph type="sldNum" sz="quarter" idx="12"/>
          </p:nvPr>
        </p:nvSpPr>
        <p:spPr/>
        <p:txBody>
          <a:bodyPr/>
          <a:lstStyle>
            <a:lvl1pPr>
              <a:defRPr/>
            </a:lvl1pPr>
          </a:lstStyle>
          <a:p>
            <a:fld id="{3EB5A0EC-3DFB-4558-8117-09B789B4E612}" type="slidenum">
              <a:rPr lang="ru-RU" altLang="ru-RU"/>
              <a:pPr/>
              <a:t>‹#›</a:t>
            </a:fld>
            <a:endParaRPr lang="ru-RU" altLang="ru-RU"/>
          </a:p>
        </p:txBody>
      </p:sp>
    </p:spTree>
    <p:extLst>
      <p:ext uri="{BB962C8B-B14F-4D97-AF65-F5344CB8AC3E}">
        <p14:creationId xmlns:p14="http://schemas.microsoft.com/office/powerpoint/2010/main" val="2854658710"/>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presentation-creation.ru/"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58E0C3AB-9FD2-5BFB-7347-1E763955D29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3FF0FC06-306A-8E1D-E9A0-2B038A369F8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F8D047B8-B7DA-6BDD-B47D-924686F415D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lang="ru-RU"/>
            </a:pPr>
            <a:fld id="{38040669-3836-413F-B877-4068E4890A3B}" type="datetime1">
              <a:rPr lang="ru-RU"/>
              <a:pPr>
                <a:defRPr lang="ru-RU"/>
              </a:pPr>
              <a:t>19.02.2026</a:t>
            </a:fld>
            <a:endParaRPr lang="ru-RU"/>
          </a:p>
        </p:txBody>
      </p:sp>
      <p:sp>
        <p:nvSpPr>
          <p:cNvPr id="5" name="Нижний колонтитул 4">
            <a:extLst>
              <a:ext uri="{FF2B5EF4-FFF2-40B4-BE49-F238E27FC236}">
                <a16:creationId xmlns:a16="http://schemas.microsoft.com/office/drawing/2014/main" id="{39499A3D-EAD0-F653-355F-5DF8CF48605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lang="ru-RU"/>
            </a:pPr>
            <a:r>
              <a:rPr lang="en-US"/>
              <a:t>ullamcorper suscipit lobortis</a:t>
            </a:r>
          </a:p>
        </p:txBody>
      </p:sp>
      <p:sp>
        <p:nvSpPr>
          <p:cNvPr id="6" name="Номер слайда 5">
            <a:extLst>
              <a:ext uri="{FF2B5EF4-FFF2-40B4-BE49-F238E27FC236}">
                <a16:creationId xmlns:a16="http://schemas.microsoft.com/office/drawing/2014/main" id="{7EBF6AFA-42EA-15E4-E955-09EE2B66448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036927B-08A5-4273-8489-E540387EF39B}" type="slidenum">
              <a:rPr lang="ru-RU" altLang="ru-RU"/>
              <a:pPr/>
              <a:t>‹#›</a:t>
            </a:fld>
            <a:endParaRPr lang="ru-RU" altLang="ru-RU"/>
          </a:p>
        </p:txBody>
      </p:sp>
      <p:pic>
        <p:nvPicPr>
          <p:cNvPr id="1031" name="Рисунок 6">
            <a:hlinkClick r:id="rId17"/>
            <a:extLst>
              <a:ext uri="{FF2B5EF4-FFF2-40B4-BE49-F238E27FC236}">
                <a16:creationId xmlns:a16="http://schemas.microsoft.com/office/drawing/2014/main" id="{110518B4-4742-98DC-B037-7DE82F9B8D4A}"/>
              </a:ext>
            </a:extLst>
          </p:cNvPr>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3568700" y="-1519238"/>
            <a:ext cx="5683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id="{D7645AFB-1E17-17ED-049F-C2F6BF729908}"/>
              </a:ext>
            </a:extLst>
          </p:cNvPr>
          <p:cNvSpPr/>
          <p:nvPr/>
        </p:nvSpPr>
        <p:spPr>
          <a:xfrm rot="16200000">
            <a:off x="9925050" y="1690688"/>
            <a:ext cx="2482850" cy="368300"/>
          </a:xfrm>
          <a:prstGeom prst="rect">
            <a:avLst/>
          </a:prstGeom>
        </p:spPr>
        <p:txBody>
          <a:bodyPr wrap="none">
            <a:spAutoFit/>
          </a:bodyPr>
          <a:lstStyle/>
          <a:p>
            <a:pPr>
              <a:defRPr/>
            </a:pPr>
            <a:r>
              <a:rPr lang="ru-RU" dirty="0">
                <a:solidFill>
                  <a:srgbClr val="E6E6E6"/>
                </a:solidFill>
                <a:hlinkClick r:id="rId17"/>
              </a:rPr>
              <a:t>presentation-creation.ru</a:t>
            </a:r>
            <a:endParaRPr lang="ru-RU" dirty="0">
              <a:solidFill>
                <a:srgbClr val="E6E6E6"/>
              </a:solidFill>
            </a:endParaRPr>
          </a:p>
        </p:txBody>
      </p:sp>
    </p:spTree>
  </p:cSld>
  <p:clrMap bg1="lt1" tx1="dk1" bg2="lt2" tx2="dk2" accent1="accent1" accent2="accent2" accent3="accent3" accent4="accent4" accent5="accent5" accent6="accent6" hlink="hlink" folHlink="folHlink"/>
  <p:sldLayoutIdLst>
    <p:sldLayoutId id="2147488155" r:id="rId1"/>
    <p:sldLayoutId id="2147488156" r:id="rId2"/>
    <p:sldLayoutId id="2147488157" r:id="rId3"/>
    <p:sldLayoutId id="2147488158" r:id="rId4"/>
    <p:sldLayoutId id="2147488159" r:id="rId5"/>
    <p:sldLayoutId id="2147488153" r:id="rId6"/>
    <p:sldLayoutId id="2147488160" r:id="rId7"/>
    <p:sldLayoutId id="2147488161" r:id="rId8"/>
    <p:sldLayoutId id="2147488154" r:id="rId9"/>
    <p:sldLayoutId id="2147488162" r:id="rId10"/>
    <p:sldLayoutId id="2147488163" r:id="rId11"/>
    <p:sldLayoutId id="2147488164" r:id="rId12"/>
    <p:sldLayoutId id="2147488165" r:id="rId13"/>
    <p:sldLayoutId id="2147488166" r:id="rId14"/>
    <p:sldLayoutId id="2147488167" r:id="rId15"/>
  </p:sldLayoutIdLst>
  <p:transition spd="med">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огоритаОВ\Desktop\Рисунок1.jpg">
            <a:extLst>
              <a:ext uri="{FF2B5EF4-FFF2-40B4-BE49-F238E27FC236}">
                <a16:creationId xmlns:a16="http://schemas.microsoft.com/office/drawing/2014/main" id="{948E2952-F0E9-C95E-5153-C2864C9646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38" y="71438"/>
            <a:ext cx="19288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EF8DFD6B-2355-DC01-801E-C4B0B77DA78D}"/>
              </a:ext>
            </a:extLst>
          </p:cNvPr>
          <p:cNvSpPr txBox="1">
            <a:spLocks/>
          </p:cNvSpPr>
          <p:nvPr/>
        </p:nvSpPr>
        <p:spPr bwMode="auto">
          <a:xfrm>
            <a:off x="2500298" y="857232"/>
            <a:ext cx="5929354" cy="1285884"/>
          </a:xfrm>
          <a:prstGeom prst="rect">
            <a:avLst/>
          </a:prstGeom>
          <a:noFill/>
          <a:ln w="9525">
            <a:noFill/>
            <a:miter lim="800000"/>
            <a:headEnd/>
            <a:tailEnd/>
          </a:ln>
          <a:effectLst>
            <a:outerShdw blurRad="50800" dist="38100" dir="5400000" algn="t" rotWithShape="0">
              <a:prstClr val="black">
                <a:alpha val="40000"/>
              </a:prstClr>
            </a:outerShdw>
          </a:effectLst>
        </p:spPr>
        <p:txBody>
          <a:bodyPr anchor="ctr">
            <a:normAutofit fontScale="97500"/>
          </a:bodyPr>
          <a:lstStyle/>
          <a:p>
            <a:pPr algn="ctr" fontAlgn="auto">
              <a:spcAft>
                <a:spcPts val="0"/>
              </a:spcAft>
              <a:defRPr/>
            </a:pPr>
            <a:r>
              <a:rPr lang="ru-RU" sz="3200" kern="10" dirty="0">
                <a:ln w="9525">
                  <a:solidFill>
                    <a:srgbClr val="217335"/>
                  </a:solidFill>
                  <a:round/>
                  <a:headEnd/>
                  <a:tailEnd/>
                </a:ln>
                <a:solidFill>
                  <a:schemeClr val="tx1">
                    <a:lumMod val="95000"/>
                    <a:lumOff val="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Муниципальное образование </a:t>
            </a:r>
            <a:br>
              <a:rPr lang="ru-RU" sz="3200" kern="10" dirty="0">
                <a:ln w="9525">
                  <a:solidFill>
                    <a:srgbClr val="217335"/>
                  </a:solidFill>
                  <a:round/>
                  <a:headEnd/>
                  <a:tailEnd/>
                </a:ln>
                <a:solidFill>
                  <a:schemeClr val="tx1">
                    <a:lumMod val="95000"/>
                    <a:lumOff val="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3200" kern="10" dirty="0">
                <a:ln w="9525">
                  <a:solidFill>
                    <a:srgbClr val="217335"/>
                  </a:solidFill>
                  <a:round/>
                  <a:headEnd/>
                  <a:tailEnd/>
                </a:ln>
                <a:solidFill>
                  <a:schemeClr val="tx1">
                    <a:lumMod val="95000"/>
                    <a:lumOff val="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сельское поселение Унъюган</a:t>
            </a:r>
          </a:p>
        </p:txBody>
      </p:sp>
      <p:sp>
        <p:nvSpPr>
          <p:cNvPr id="11" name="Содержимое 4">
            <a:extLst>
              <a:ext uri="{FF2B5EF4-FFF2-40B4-BE49-F238E27FC236}">
                <a16:creationId xmlns:a16="http://schemas.microsoft.com/office/drawing/2014/main" id="{11C44FBE-2F76-B691-5AED-D37B942C852E}"/>
              </a:ext>
            </a:extLst>
          </p:cNvPr>
          <p:cNvSpPr>
            <a:spLocks noGrp="1"/>
          </p:cNvSpPr>
          <p:nvPr>
            <p:ph idx="1"/>
          </p:nvPr>
        </p:nvSpPr>
        <p:spPr>
          <a:xfrm>
            <a:off x="2214546" y="2140235"/>
            <a:ext cx="6329378" cy="1550168"/>
          </a:xfrm>
          <a:ln>
            <a:miter lim="800000"/>
            <a:headEnd/>
            <a:tailEnd/>
          </a:ln>
        </p:spPr>
        <p:txBody>
          <a:bodyPr rtlCol="0">
            <a:spAutoFit/>
          </a:bodyPr>
          <a:lstStyle/>
          <a:p>
            <a:pPr marL="365760" indent="-283464" algn="ctr" eaLnBrk="1" fontAlgn="auto" hangingPunct="1">
              <a:spcAft>
                <a:spcPts val="0"/>
              </a:spcAft>
              <a:buFontTx/>
              <a:buNone/>
              <a:defRPr/>
            </a:pPr>
            <a:r>
              <a:rPr sz="4800" b="1" kern="10">
                <a:ln w="9525">
                  <a:solidFill>
                    <a:srgbClr val="217335"/>
                  </a:solidFill>
                  <a:round/>
                  <a:headEnd/>
                  <a:tailEnd/>
                </a:ln>
                <a:solidFill>
                  <a:schemeClr val="accent6">
                    <a:lumMod val="50000"/>
                  </a:schemeClr>
                </a:solidFill>
                <a:effectLst>
                  <a:outerShdw blurRad="38100" dist="38100" dir="2700000" algn="tl">
                    <a:srgbClr val="000000">
                      <a:alpha val="43137"/>
                    </a:srgbClr>
                  </a:outerShdw>
                </a:effectLst>
                <a:latin typeface="Baskerville Old Face" pitchFamily="18" charset="0"/>
                <a:cs typeface="Arial" pitchFamily="34" charset="0"/>
              </a:rPr>
              <a:t>БЮДЖЕТ </a:t>
            </a:r>
            <a:endParaRPr lang="ru-RU" sz="4800" b="1" kern="10" dirty="0">
              <a:ln w="9525">
                <a:solidFill>
                  <a:srgbClr val="217335"/>
                </a:solidFill>
                <a:round/>
                <a:headEnd/>
                <a:tailEnd/>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365760" indent="-283464" algn="ctr" eaLnBrk="1" fontAlgn="auto" hangingPunct="1">
              <a:spcAft>
                <a:spcPts val="0"/>
              </a:spcAft>
              <a:buFontTx/>
              <a:buNone/>
              <a:defRPr/>
            </a:pPr>
            <a:r>
              <a:rPr sz="4800" b="1" kern="10">
                <a:ln w="9525">
                  <a:solidFill>
                    <a:srgbClr val="217335"/>
                  </a:solidFill>
                  <a:round/>
                  <a:headEnd/>
                  <a:tailEnd/>
                </a:ln>
                <a:solidFill>
                  <a:schemeClr val="accent6">
                    <a:lumMod val="50000"/>
                  </a:schemeClr>
                </a:solidFill>
                <a:effectLst>
                  <a:outerShdw blurRad="38100" dist="38100" dir="2700000" algn="tl">
                    <a:srgbClr val="000000">
                      <a:alpha val="43137"/>
                    </a:srgbClr>
                  </a:outerShdw>
                </a:effectLst>
                <a:latin typeface="Baskerville Old Face" pitchFamily="18" charset="0"/>
                <a:cs typeface="Arial" pitchFamily="34" charset="0"/>
              </a:rPr>
              <a:t>ДЛЯ </a:t>
            </a:r>
            <a:r>
              <a:rPr lang="ru-RU" sz="4800" b="1" kern="10" dirty="0">
                <a:ln w="9525">
                  <a:solidFill>
                    <a:srgbClr val="217335"/>
                  </a:solidFill>
                  <a:round/>
                  <a:headEnd/>
                  <a:tailEnd/>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  </a:t>
            </a:r>
            <a:r>
              <a:rPr sz="4800" b="1" kern="10">
                <a:ln w="9525">
                  <a:solidFill>
                    <a:srgbClr val="217335"/>
                  </a:solidFill>
                  <a:round/>
                  <a:headEnd/>
                  <a:tailEnd/>
                </a:ln>
                <a:solidFill>
                  <a:schemeClr val="accent6">
                    <a:lumMod val="50000"/>
                  </a:schemeClr>
                </a:solidFill>
                <a:effectLst>
                  <a:outerShdw blurRad="38100" dist="38100" dir="2700000" algn="tl">
                    <a:srgbClr val="000000">
                      <a:alpha val="43137"/>
                    </a:srgbClr>
                  </a:outerShdw>
                </a:effectLst>
                <a:latin typeface="Baskerville Old Face" pitchFamily="18" charset="0"/>
                <a:cs typeface="Arial" pitchFamily="34" charset="0"/>
              </a:rPr>
              <a:t>ГРАЖДАН </a:t>
            </a:r>
            <a:endParaRPr sz="4800" b="1" kern="10" dirty="0">
              <a:ln w="9525">
                <a:solidFill>
                  <a:srgbClr val="217335"/>
                </a:solidFill>
                <a:round/>
                <a:headEnd/>
                <a:tailEnd/>
              </a:ln>
              <a:solidFill>
                <a:schemeClr val="accent6">
                  <a:lumMod val="50000"/>
                </a:schemeClr>
              </a:solidFill>
              <a:effectLst>
                <a:outerShdw blurRad="38100" dist="38100" dir="2700000" algn="tl">
                  <a:srgbClr val="000000">
                    <a:alpha val="43137"/>
                  </a:srgbClr>
                </a:outerShdw>
              </a:effectLst>
              <a:latin typeface="Baskerville Old Face" pitchFamily="18" charset="0"/>
              <a:cs typeface="Arial" pitchFamily="34" charset="0"/>
            </a:endParaRPr>
          </a:p>
        </p:txBody>
      </p:sp>
      <p:sp>
        <p:nvSpPr>
          <p:cNvPr id="14341" name="Прямоугольник 5">
            <a:extLst>
              <a:ext uri="{FF2B5EF4-FFF2-40B4-BE49-F238E27FC236}">
                <a16:creationId xmlns:a16="http://schemas.microsoft.com/office/drawing/2014/main" id="{A860311B-3DC3-6B66-62BD-58478D2613A0}"/>
              </a:ext>
            </a:extLst>
          </p:cNvPr>
          <p:cNvSpPr>
            <a:spLocks noChangeArrowheads="1"/>
          </p:cNvSpPr>
          <p:nvPr/>
        </p:nvSpPr>
        <p:spPr bwMode="auto">
          <a:xfrm>
            <a:off x="0" y="4286250"/>
            <a:ext cx="7429500" cy="138430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ru-RU" sz="2800" b="1" i="1" dirty="0">
                <a:solidFill>
                  <a:schemeClr val="accent6">
                    <a:lumMod val="50000"/>
                  </a:schemeClr>
                </a:solidFill>
              </a:rPr>
              <a:t>Исполнение бюджета муниципального образования сельское поселение Унъюган  за 2025 год</a:t>
            </a:r>
            <a:endParaRPr lang="ru-RU" sz="2800" i="1" dirty="0">
              <a:solidFill>
                <a:schemeClr val="accent6">
                  <a:lumMod val="50000"/>
                </a:schemeClr>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альтернативный процесс 32">
            <a:extLst>
              <a:ext uri="{FF2B5EF4-FFF2-40B4-BE49-F238E27FC236}">
                <a16:creationId xmlns:a16="http://schemas.microsoft.com/office/drawing/2014/main" id="{694A4D67-C450-F976-5E91-D6717FCB7D95}"/>
              </a:ext>
            </a:extLst>
          </p:cNvPr>
          <p:cNvSpPr>
            <a:extLst>
              <a:ext uri="smNativeData"/>
            </a:extLst>
          </p:cNvSpPr>
          <p:nvPr/>
        </p:nvSpPr>
        <p:spPr>
          <a:xfrm>
            <a:off x="500063" y="214313"/>
            <a:ext cx="8143875" cy="1643062"/>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b="1" dirty="0">
                <a:solidFill>
                  <a:schemeClr val="tx1"/>
                </a:solidFill>
                <a:latin typeface="Times New Roman" pitchFamily="18" charset="0"/>
                <a:cs typeface="Times New Roman" pitchFamily="18" charset="0"/>
              </a:rPr>
              <a:t>Дорожное хозяйство (дорожные фонды) </a:t>
            </a:r>
          </a:p>
          <a:p>
            <a:pPr algn="ctr">
              <a:defRPr/>
            </a:pPr>
            <a:r>
              <a:rPr lang="ru-RU" sz="1200" dirty="0">
                <a:solidFill>
                  <a:srgbClr val="0000FF"/>
                </a:solidFill>
                <a:latin typeface="Times New Roman" pitchFamily="18" charset="0"/>
                <a:cs typeface="Times New Roman" pitchFamily="18" charset="0"/>
              </a:rPr>
              <a:t> </a:t>
            </a:r>
            <a:r>
              <a:rPr lang="ru-RU" sz="1200" dirty="0">
                <a:solidFill>
                  <a:srgbClr val="000000"/>
                </a:solidFill>
                <a:latin typeface="Times New Roman" pitchFamily="18" charset="0"/>
                <a:cs typeface="Times New Roman" pitchFamily="18" charset="0"/>
              </a:rPr>
              <a:t>Реализация муниципальной программы «Современная транспортная система в муниципальном образовании </a:t>
            </a:r>
          </a:p>
          <a:p>
            <a:pPr algn="ctr">
              <a:defRPr/>
            </a:pPr>
            <a:r>
              <a:rPr lang="ru-RU" sz="1200" dirty="0">
                <a:solidFill>
                  <a:srgbClr val="000000"/>
                </a:solidFill>
                <a:latin typeface="Times New Roman" pitchFamily="18" charset="0"/>
                <a:cs typeface="Times New Roman" pitchFamily="18" charset="0"/>
              </a:rPr>
              <a:t>сельское поселение Унъюган»</a:t>
            </a:r>
            <a:r>
              <a:rPr lang="ru-RU" sz="1200" b="1" dirty="0">
                <a:solidFill>
                  <a:srgbClr val="000000"/>
                </a:solidFill>
                <a:latin typeface="Times New Roman" pitchFamily="18" charset="0"/>
                <a:cs typeface="Times New Roman" pitchFamily="18" charset="0"/>
              </a:rPr>
              <a:t>,</a:t>
            </a:r>
            <a:r>
              <a:rPr lang="ru-RU" sz="1200" dirty="0">
                <a:solidFill>
                  <a:srgbClr val="000000"/>
                </a:solidFill>
                <a:latin typeface="Times New Roman" pitchFamily="18" charset="0"/>
                <a:cs typeface="Times New Roman" pitchFamily="18" charset="0"/>
              </a:rPr>
              <a:t>  </a:t>
            </a:r>
            <a:r>
              <a:rPr lang="ru-RU" sz="1200" dirty="0">
                <a:solidFill>
                  <a:srgbClr val="0000FF"/>
                </a:solidFill>
                <a:latin typeface="Times New Roman" pitchFamily="18" charset="0"/>
                <a:cs typeface="Times New Roman" pitchFamily="18" charset="0"/>
              </a:rPr>
              <a:t>исполнение  в сумме  41 847,3 тыс. рублей (97,9%),</a:t>
            </a:r>
            <a:r>
              <a:rPr lang="ru-RU" sz="1200" dirty="0">
                <a:solidFill>
                  <a:schemeClr val="bg1"/>
                </a:solidFill>
                <a:latin typeface="Times New Roman" pitchFamily="18" charset="0"/>
                <a:cs typeface="Times New Roman" pitchFamily="18" charset="0"/>
              </a:rPr>
              <a:t>  </a:t>
            </a:r>
            <a:r>
              <a:rPr lang="ru-RU" sz="1200" dirty="0">
                <a:solidFill>
                  <a:schemeClr val="tx1"/>
                </a:solidFill>
                <a:latin typeface="Times New Roman" pitchFamily="18" charset="0"/>
                <a:cs typeface="Times New Roman" pitchFamily="18" charset="0"/>
              </a:rPr>
              <a:t>расходы направлены на: содержание  </a:t>
            </a:r>
            <a:r>
              <a:rPr lang="ru-RU" sz="1200" dirty="0" err="1">
                <a:solidFill>
                  <a:schemeClr val="tx1"/>
                </a:solidFill>
                <a:latin typeface="Times New Roman" pitchFamily="18" charset="0"/>
                <a:cs typeface="Times New Roman" pitchFamily="18" charset="0"/>
              </a:rPr>
              <a:t>внутрипоселковых</a:t>
            </a:r>
            <a:r>
              <a:rPr lang="ru-RU" sz="1200" dirty="0">
                <a:solidFill>
                  <a:schemeClr val="tx1"/>
                </a:solidFill>
                <a:latin typeface="Times New Roman" pitchFamily="18" charset="0"/>
                <a:cs typeface="Times New Roman" pitchFamily="18" charset="0"/>
              </a:rPr>
              <a:t>  дорог, оплату уличного освещения, замену вышедших из строя светильников  уличного освещения ( 9 шт.), спутниковый мониторинг автогрейдера, поставку элементов ИДН (7 ед.), </a:t>
            </a:r>
          </a:p>
          <a:p>
            <a:pPr algn="ctr">
              <a:defRPr/>
            </a:pPr>
            <a:r>
              <a:rPr lang="ru-RU" sz="1200" dirty="0">
                <a:solidFill>
                  <a:schemeClr val="tx1"/>
                </a:solidFill>
                <a:latin typeface="Times New Roman" pitchFamily="18" charset="0"/>
                <a:cs typeface="Times New Roman" pitchFamily="18" charset="0"/>
              </a:rPr>
              <a:t>капитальный ремонт автомобильных дорог (1 229 м.), выполнение работ по устройству автобусного павильона, поставка запчастей для автогрейдера ГС-14.02 (12 ед.)</a:t>
            </a:r>
          </a:p>
        </p:txBody>
      </p:sp>
      <p:cxnSp>
        <p:nvCxnSpPr>
          <p:cNvPr id="4" name="Прямая со стрелкой 3">
            <a:extLst>
              <a:ext uri="{FF2B5EF4-FFF2-40B4-BE49-F238E27FC236}">
                <a16:creationId xmlns:a16="http://schemas.microsoft.com/office/drawing/2014/main" id="{A2E28926-70E4-3667-E8CD-FB8D699A698F}"/>
              </a:ext>
            </a:extLst>
          </p:cNvPr>
          <p:cNvCxnSpPr/>
          <p:nvPr/>
        </p:nvCxnSpPr>
        <p:spPr>
          <a:xfrm rot="5400000">
            <a:off x="4288631" y="-794"/>
            <a:ext cx="282576"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561" name="Picture 9" descr="\\192.168.0.35\Documents\ОКСАНА\БЮДЖЕТ для граждан\2025\Фото\-5395602401777544365_121.jpg">
            <a:extLst>
              <a:ext uri="{FF2B5EF4-FFF2-40B4-BE49-F238E27FC236}">
                <a16:creationId xmlns:a16="http://schemas.microsoft.com/office/drawing/2014/main" id="{525D5A24-3E30-2041-1B3B-767FB498B28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57686" y="1833551"/>
            <a:ext cx="3714776" cy="4953035"/>
          </a:xfrm>
          <a:prstGeom prst="rect">
            <a:avLst/>
          </a:prstGeom>
          <a:ln>
            <a:noFill/>
          </a:ln>
          <a:effectLst>
            <a:softEdge rad="112500"/>
          </a:effectLst>
        </p:spPr>
      </p:pic>
      <p:pic>
        <p:nvPicPr>
          <p:cNvPr id="13" name="Рисунок 12" descr="HT7VS27pUj-7a72BytLJukQc6h2ZPup0bk8jfE1U8qfkTnifum-ZnP4TK4SEspcfDekVFetGerIW6olJImXnN1wB.jpg">
            <a:extLst>
              <a:ext uri="{FF2B5EF4-FFF2-40B4-BE49-F238E27FC236}">
                <a16:creationId xmlns:a16="http://schemas.microsoft.com/office/drawing/2014/main" id="{9B6B5EA4-E679-6DB8-B97D-5ADF41851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75" y="4357688"/>
            <a:ext cx="2287588" cy="2311400"/>
          </a:xfrm>
          <a:prstGeom prst="rect">
            <a:avLst/>
          </a:prstGeom>
          <a:ln>
            <a:noFill/>
          </a:ln>
          <a:effectLst>
            <a:outerShdw blurRad="190500" algn="tl" rotWithShape="0">
              <a:srgbClr val="000000">
                <a:alpha val="70000"/>
              </a:srgbClr>
            </a:outerShdw>
          </a:effectLst>
        </p:spPr>
      </p:pic>
      <p:pic>
        <p:nvPicPr>
          <p:cNvPr id="23562" name="Picture 10" descr="\\192.168.0.35\Documents\ОКСАНА\БЮДЖЕТ для граждан\2025\Фото\IMG-20250429-WA0032.jpg">
            <a:extLst>
              <a:ext uri="{FF2B5EF4-FFF2-40B4-BE49-F238E27FC236}">
                <a16:creationId xmlns:a16="http://schemas.microsoft.com/office/drawing/2014/main" id="{F91058D6-4D65-77F2-C0FF-373560D61E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3123" y="4262420"/>
            <a:ext cx="1893125" cy="2524166"/>
          </a:xfrm>
          <a:prstGeom prst="rect">
            <a:avLst/>
          </a:prstGeom>
          <a:ln>
            <a:noFill/>
          </a:ln>
          <a:effectLst>
            <a:softEdge rad="112500"/>
          </a:effectLst>
        </p:spPr>
      </p:pic>
      <p:pic>
        <p:nvPicPr>
          <p:cNvPr id="14" name="Рисунок 13" descr="rLN5BV8yZj4xTSxrzPCoXa0DR86K6qkcHOLc17EZkea4xzTo6vWC4g3-CaazflCU_6kavORBlcn22M8UP9aEQnev.jpg">
            <a:extLst>
              <a:ext uri="{FF2B5EF4-FFF2-40B4-BE49-F238E27FC236}">
                <a16:creationId xmlns:a16="http://schemas.microsoft.com/office/drawing/2014/main" id="{984F4DC4-D0C2-77A4-A9C5-F427C08C70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375" y="1917700"/>
            <a:ext cx="3429000" cy="2511425"/>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image-08-04-22-04-23-1.jpeg">
            <a:extLst>
              <a:ext uri="{FF2B5EF4-FFF2-40B4-BE49-F238E27FC236}">
                <a16:creationId xmlns:a16="http://schemas.microsoft.com/office/drawing/2014/main" id="{B59CB415-FF93-8DC0-577C-1D5DE8DDB5F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03" name="AutoShape 4" descr="image-08-04-22-04-23-1.jpeg">
            <a:extLst>
              <a:ext uri="{FF2B5EF4-FFF2-40B4-BE49-F238E27FC236}">
                <a16:creationId xmlns:a16="http://schemas.microsoft.com/office/drawing/2014/main" id="{DD40ACCA-9CAB-F29B-BAB1-BB754A57625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5604" name="AutoShape 6" descr="image-08-04-22-04-23-1.jpeg">
            <a:extLst>
              <a:ext uri="{FF2B5EF4-FFF2-40B4-BE49-F238E27FC236}">
                <a16:creationId xmlns:a16="http://schemas.microsoft.com/office/drawing/2014/main" id="{5347ADE4-76F2-22B2-6833-AE742E005B0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0" name="Скругленный прямоугольник 101">
            <a:extLst>
              <a:ext uri="{FF2B5EF4-FFF2-40B4-BE49-F238E27FC236}">
                <a16:creationId xmlns:a16="http://schemas.microsoft.com/office/drawing/2014/main" id="{F9394488-9E48-81E5-10FF-9061099F30AB}"/>
              </a:ext>
            </a:extLst>
          </p:cNvPr>
          <p:cNvSpPr>
            <a:extLst>
              <a:ext uri="smNativeData"/>
            </a:extLst>
          </p:cNvSpPr>
          <p:nvPr/>
        </p:nvSpPr>
        <p:spPr>
          <a:xfrm>
            <a:off x="4143372" y="1571612"/>
            <a:ext cx="4857784" cy="5286388"/>
          </a:xfrm>
          <a:prstGeom prst="roundRect">
            <a:avLst>
              <a:gd name="adj" fmla="val 16667"/>
            </a:avLst>
          </a:prstGeom>
          <a:solidFill>
            <a:srgbClr val="CCFFCC"/>
          </a:solidFill>
          <a:ln>
            <a:noFill/>
          </a:ln>
          <a:effectLst>
            <a:glow rad="139700">
              <a:schemeClr val="accent2">
                <a:satMod val="175000"/>
                <a:alpha val="40000"/>
              </a:schemeClr>
            </a:glow>
            <a:outerShdw blurRad="63500" dist="38100" dir="5400000" algn="tr">
              <a:schemeClr val="tx1">
                <a:alpha val="45000"/>
              </a:schemeClr>
            </a:outerShdw>
          </a:effectLst>
        </p:spPr>
        <p:txBody>
          <a:bodyPr anchor="ctr"/>
          <a:lstStyle/>
          <a:p>
            <a:pPr algn="ctr">
              <a:defRPr/>
            </a:pPr>
            <a:endParaRPr lang="ru-RU" sz="1100" b="1" dirty="0">
              <a:solidFill>
                <a:srgbClr val="0000FF"/>
              </a:solidFill>
              <a:latin typeface="Times New Roman" pitchFamily="18" charset="0"/>
              <a:cs typeface="Times New Roman" pitchFamily="18" charset="0"/>
            </a:endParaRPr>
          </a:p>
          <a:p>
            <a:pPr algn="ctr">
              <a:defRPr/>
            </a:pPr>
            <a:endParaRPr lang="ru-RU" sz="1100" b="1" dirty="0">
              <a:solidFill>
                <a:srgbClr val="0000FF"/>
              </a:solidFill>
              <a:latin typeface="Times New Roman" pitchFamily="18" charset="0"/>
              <a:cs typeface="Times New Roman" pitchFamily="18" charset="0"/>
            </a:endParaRPr>
          </a:p>
          <a:p>
            <a:pPr algn="ctr">
              <a:defRPr/>
            </a:pPr>
            <a:r>
              <a:rPr lang="ru-RU" sz="1100" b="1" dirty="0">
                <a:solidFill>
                  <a:srgbClr val="0000FF"/>
                </a:solidFill>
                <a:latin typeface="Times New Roman" pitchFamily="18" charset="0"/>
                <a:cs typeface="Times New Roman" pitchFamily="18" charset="0"/>
              </a:rPr>
              <a:t>Жилищное хозяйство</a:t>
            </a:r>
            <a:endParaRPr lang="en-US" sz="1100" dirty="0">
              <a:solidFill>
                <a:srgbClr val="0000FF"/>
              </a:solidFill>
              <a:latin typeface="Times New Roman" pitchFamily="18" charset="0"/>
              <a:cs typeface="Times New Roman" pitchFamily="18" charset="0"/>
            </a:endParaRPr>
          </a:p>
          <a:p>
            <a:pPr algn="ctr">
              <a:defRPr/>
            </a:pPr>
            <a:r>
              <a:rPr lang="ru-RU" sz="1100" dirty="0">
                <a:solidFill>
                  <a:srgbClr val="0000FF"/>
                </a:solidFill>
                <a:latin typeface="Times New Roman" pitchFamily="18" charset="0"/>
                <a:cs typeface="Times New Roman" pitchFamily="18" charset="0"/>
              </a:rPr>
              <a:t>исполнение 9 984,5 тыс. рублей (103%). </a:t>
            </a:r>
          </a:p>
          <a:p>
            <a:pPr>
              <a:defRPr/>
            </a:pPr>
            <a:r>
              <a:rPr lang="ru-RU" sz="1100" dirty="0">
                <a:solidFill>
                  <a:srgbClr val="000000"/>
                </a:solidFill>
                <a:latin typeface="Times New Roman" pitchFamily="18" charset="0"/>
                <a:cs typeface="Times New Roman" pitchFamily="18" charset="0"/>
              </a:rPr>
              <a:t>Расходы направлены на: </a:t>
            </a:r>
          </a:p>
          <a:p>
            <a:pPr>
              <a:defRPr/>
            </a:pPr>
            <a:r>
              <a:rPr lang="ru-RU" sz="1100" dirty="0">
                <a:solidFill>
                  <a:srgbClr val="000000"/>
                </a:solidFill>
                <a:latin typeface="Times New Roman" pitchFamily="18" charset="0"/>
                <a:cs typeface="Times New Roman" pitchFamily="18" charset="0"/>
              </a:rPr>
              <a:t>- взносы на капитальный ремонт общего имущества многоквартирных домов;</a:t>
            </a:r>
          </a:p>
          <a:p>
            <a:pPr>
              <a:buFontTx/>
              <a:buChar char="-"/>
              <a:defRPr/>
            </a:pPr>
            <a:r>
              <a:rPr lang="ru-RU" sz="1100" dirty="0">
                <a:solidFill>
                  <a:srgbClr val="000000"/>
                </a:solidFill>
                <a:latin typeface="Times New Roman" pitchFamily="18" charset="0"/>
                <a:cs typeface="Times New Roman" pitchFamily="18" charset="0"/>
              </a:rPr>
              <a:t>капитальный ремонт муниципального жилищного фонда (5 квартир); </a:t>
            </a:r>
          </a:p>
          <a:p>
            <a:pPr>
              <a:buFontTx/>
              <a:buChar char="-"/>
              <a:defRPr/>
            </a:pPr>
            <a:r>
              <a:rPr lang="ru-RU" sz="1100" dirty="0">
                <a:solidFill>
                  <a:srgbClr val="000000"/>
                </a:solidFill>
                <a:latin typeface="Times New Roman" pitchFamily="18" charset="0"/>
                <a:cs typeface="Times New Roman" pitchFamily="18" charset="0"/>
              </a:rPr>
              <a:t> капитальный ремонт и ремонт элементов жилого помещения муниципального жилищного фонда с заменой оборудования, вышедшего из строя (11 квартир);</a:t>
            </a:r>
          </a:p>
          <a:p>
            <a:pPr>
              <a:buFontTx/>
              <a:buChar char="-"/>
              <a:defRPr/>
            </a:pPr>
            <a:r>
              <a:rPr lang="ru-RU" sz="1100" dirty="0">
                <a:solidFill>
                  <a:srgbClr val="000000"/>
                </a:solidFill>
                <a:latin typeface="Times New Roman" pitchFamily="18" charset="0"/>
                <a:cs typeface="Times New Roman" pitchFamily="18" charset="0"/>
              </a:rPr>
              <a:t> ремонт системы электроснабжения в муниципальном жилищном фонде (1кв.);</a:t>
            </a:r>
          </a:p>
          <a:p>
            <a:pPr>
              <a:buFontTx/>
              <a:buChar char="-"/>
              <a:defRPr/>
            </a:pPr>
            <a:r>
              <a:rPr lang="ru-RU" sz="1100" dirty="0">
                <a:solidFill>
                  <a:srgbClr val="000000"/>
                </a:solidFill>
                <a:latin typeface="Times New Roman" pitchFamily="18" charset="0"/>
                <a:cs typeface="Times New Roman" pitchFamily="18" charset="0"/>
              </a:rPr>
              <a:t> ремонт системы отопления в муниципальном жилищном фонде (3 квартиры); </a:t>
            </a:r>
          </a:p>
          <a:p>
            <a:pPr>
              <a:buFontTx/>
              <a:buChar char="-"/>
              <a:defRPr/>
            </a:pPr>
            <a:r>
              <a:rPr lang="ru-RU" sz="1100" dirty="0">
                <a:solidFill>
                  <a:srgbClr val="000000"/>
                </a:solidFill>
                <a:latin typeface="Times New Roman" pitchFamily="18" charset="0"/>
                <a:cs typeface="Times New Roman" pitchFamily="18" charset="0"/>
              </a:rPr>
              <a:t> замена газового оборудования в муниципальном жил. фонде (1 кв.);</a:t>
            </a:r>
          </a:p>
          <a:p>
            <a:pPr>
              <a:buFontTx/>
              <a:buChar char="-"/>
              <a:defRPr/>
            </a:pPr>
            <a:r>
              <a:rPr lang="ru-RU" sz="1100" dirty="0">
                <a:solidFill>
                  <a:srgbClr val="000000"/>
                </a:solidFill>
                <a:latin typeface="Times New Roman" pitchFamily="18" charset="0"/>
                <a:cs typeface="Times New Roman" pitchFamily="18" charset="0"/>
              </a:rPr>
              <a:t> замена приборов учёта ТС (13 ед.) и ХВС (39 ед.) в муниципальном жилищном фонде;</a:t>
            </a:r>
          </a:p>
          <a:p>
            <a:pPr>
              <a:buFontTx/>
              <a:buChar char="-"/>
              <a:defRPr/>
            </a:pPr>
            <a:r>
              <a:rPr lang="ru-RU" sz="1100" dirty="0">
                <a:solidFill>
                  <a:srgbClr val="000000"/>
                </a:solidFill>
                <a:latin typeface="Times New Roman" pitchFamily="18" charset="0"/>
                <a:cs typeface="Times New Roman" pitchFamily="18" charset="0"/>
              </a:rPr>
              <a:t> разработка проекта организации работ по сносу жилых домов (16 ед.);</a:t>
            </a:r>
          </a:p>
          <a:p>
            <a:pPr>
              <a:buFontTx/>
              <a:buChar char="-"/>
              <a:defRPr/>
            </a:pPr>
            <a:r>
              <a:rPr lang="ru-RU" sz="1100" dirty="0">
                <a:solidFill>
                  <a:srgbClr val="000000"/>
                </a:solidFill>
                <a:latin typeface="Times New Roman" pitchFamily="18" charset="0"/>
                <a:cs typeface="Times New Roman" pitchFamily="18" charset="0"/>
              </a:rPr>
              <a:t> оплата услуг ТС за имущество, составляющее муниципальную казну (7 кв.);  </a:t>
            </a:r>
          </a:p>
          <a:p>
            <a:pPr>
              <a:buFontTx/>
              <a:buChar char="-"/>
              <a:defRPr/>
            </a:pPr>
            <a:r>
              <a:rPr lang="ru-RU" sz="1100" dirty="0">
                <a:solidFill>
                  <a:srgbClr val="000000"/>
                </a:solidFill>
                <a:latin typeface="Times New Roman" pitchFamily="18" charset="0"/>
                <a:cs typeface="Times New Roman" pitchFamily="18" charset="0"/>
              </a:rPr>
              <a:t> снос объектов, признанных аварийными (181 кв.м);</a:t>
            </a:r>
          </a:p>
          <a:p>
            <a:pPr>
              <a:buFontTx/>
              <a:buChar char="-"/>
              <a:defRPr/>
            </a:pPr>
            <a:r>
              <a:rPr lang="ru-RU" sz="1100" dirty="0">
                <a:solidFill>
                  <a:srgbClr val="000000"/>
                </a:solidFill>
                <a:latin typeface="Times New Roman" pitchFamily="18" charset="0"/>
                <a:cs typeface="Times New Roman" pitchFamily="18" charset="0"/>
              </a:rPr>
              <a:t> капитальный ремонт системы электроснабжения в муниципальном жилищном фонде (ул.Менделеева д.4а кв.7);</a:t>
            </a:r>
            <a:r>
              <a:rPr lang="ru-RU" sz="1100" dirty="0">
                <a:latin typeface="Times New Roman" pitchFamily="18" charset="0"/>
                <a:cs typeface="Times New Roman" pitchFamily="18" charset="0"/>
              </a:rPr>
              <a:t> </a:t>
            </a:r>
          </a:p>
          <a:p>
            <a:pPr>
              <a:buFontTx/>
              <a:buChar char="-"/>
              <a:defRPr/>
            </a:pPr>
            <a:r>
              <a:rPr lang="ru-RU" sz="1100" dirty="0">
                <a:latin typeface="Times New Roman" pitchFamily="18" charset="0"/>
                <a:cs typeface="Times New Roman" pitchFamily="18" charset="0"/>
              </a:rPr>
              <a:t> выборочный ремонт муниципального жилищного фонда (</a:t>
            </a:r>
            <a:r>
              <a:rPr lang="ru-RU" sz="1100" dirty="0" err="1">
                <a:latin typeface="Times New Roman" pitchFamily="18" charset="0"/>
                <a:cs typeface="Times New Roman" pitchFamily="18" charset="0"/>
              </a:rPr>
              <a:t>ул.Альшевского</a:t>
            </a:r>
            <a:r>
              <a:rPr lang="ru-RU" sz="1100" dirty="0">
                <a:latin typeface="Times New Roman" pitchFamily="18" charset="0"/>
                <a:cs typeface="Times New Roman" pitchFamily="18" charset="0"/>
              </a:rPr>
              <a:t> д.17 кв.2);</a:t>
            </a:r>
          </a:p>
          <a:p>
            <a:pPr>
              <a:defRPr/>
            </a:pPr>
            <a:r>
              <a:rPr lang="ru-RU" sz="1100" dirty="0">
                <a:latin typeface="Times New Roman" pitchFamily="18" charset="0"/>
                <a:cs typeface="Times New Roman" pitchFamily="18" charset="0"/>
              </a:rPr>
              <a:t>- замена газового оборудования в муниципальном жилищном фонде (ул.Технологическая, д.3 кв.1);</a:t>
            </a:r>
          </a:p>
          <a:p>
            <a:pPr>
              <a:buFontTx/>
              <a:buChar char="-"/>
              <a:defRPr/>
            </a:pPr>
            <a:r>
              <a:rPr lang="ru-RU" sz="1100" dirty="0">
                <a:latin typeface="Times New Roman" pitchFamily="18" charset="0"/>
                <a:cs typeface="Times New Roman" pitchFamily="18" charset="0"/>
              </a:rPr>
              <a:t> услуги по содержанию и текущему ремонту общего имущества многоквартирного дома, составляющего муниципальную казну;</a:t>
            </a:r>
          </a:p>
          <a:p>
            <a:pPr>
              <a:defRPr/>
            </a:pPr>
            <a:r>
              <a:rPr lang="ru-RU" sz="1100" dirty="0">
                <a:latin typeface="Times New Roman" pitchFamily="18" charset="0"/>
                <a:cs typeface="Times New Roman" pitchFamily="18" charset="0"/>
              </a:rPr>
              <a:t>- подготовка заключений на аварийность жилищного фонда (9 ед.);</a:t>
            </a:r>
          </a:p>
          <a:p>
            <a:pPr>
              <a:buFontTx/>
              <a:buChar char="-"/>
              <a:defRPr/>
            </a:pPr>
            <a:r>
              <a:rPr lang="ru-RU" sz="1100" dirty="0">
                <a:latin typeface="Times New Roman" pitchFamily="18" charset="0"/>
                <a:cs typeface="Times New Roman" pitchFamily="18" charset="0"/>
              </a:rPr>
              <a:t> кадастровые услуги для постановки на кадастровый учет (4 ед.).</a:t>
            </a:r>
          </a:p>
          <a:p>
            <a:pPr algn="ctr">
              <a:defRPr/>
            </a:pPr>
            <a:endParaRPr lang="ru-RU" sz="1100" dirty="0">
              <a:solidFill>
                <a:srgbClr val="000000"/>
              </a:solidFill>
              <a:latin typeface="Times New Roman" pitchFamily="18" charset="0"/>
              <a:cs typeface="Times New Roman" pitchFamily="18" charset="0"/>
            </a:endParaRPr>
          </a:p>
          <a:p>
            <a:pPr algn="ctr">
              <a:defRPr/>
            </a:pPr>
            <a:endParaRPr lang="ru-RU" sz="1100" dirty="0">
              <a:solidFill>
                <a:srgbClr val="000000"/>
              </a:solidFill>
              <a:latin typeface="Times New Roman" pitchFamily="18" charset="0"/>
              <a:cs typeface="Times New Roman" pitchFamily="18" charset="0"/>
            </a:endParaRPr>
          </a:p>
        </p:txBody>
      </p:sp>
      <p:sp>
        <p:nvSpPr>
          <p:cNvPr id="32" name="Овал 3">
            <a:extLst>
              <a:ext uri="{FF2B5EF4-FFF2-40B4-BE49-F238E27FC236}">
                <a16:creationId xmlns:a16="http://schemas.microsoft.com/office/drawing/2014/main" id="{81B91569-4D5A-64FA-A9E8-948D40373BC1}"/>
              </a:ext>
            </a:extLst>
          </p:cNvPr>
          <p:cNvSpPr>
            <a:extLst>
              <a:ext uri="smNativeData"/>
            </a:extLst>
          </p:cNvSpPr>
          <p:nvPr/>
        </p:nvSpPr>
        <p:spPr>
          <a:xfrm>
            <a:off x="1714500" y="714375"/>
            <a:ext cx="6072188" cy="714375"/>
          </a:xfrm>
          <a:prstGeom prst="ellipse">
            <a:avLst/>
          </a:prstGeom>
          <a:solidFill>
            <a:srgbClr val="CCFFCC"/>
          </a:solidFill>
          <a:ln w="38100">
            <a:solidFill>
              <a:schemeClr val="accent2">
                <a:lumMod val="40000"/>
                <a:lumOff val="60000"/>
              </a:schemeClr>
            </a:solidFill>
          </a:ln>
          <a:effectLst>
            <a:outerShdw blurRad="63500" dist="38100" dir="5400000" algn="tr">
              <a:schemeClr val="tx1">
                <a:alpha val="45000"/>
              </a:schemeClr>
            </a:outerShdw>
          </a:effectLst>
        </p:spPr>
        <p:txBody>
          <a:bodyPr anchor="ctr"/>
          <a:lstStyle/>
          <a:p>
            <a:pPr algn="ctr">
              <a:defRPr/>
            </a:pPr>
            <a:r>
              <a:rPr lang="ru-RU" sz="1400" b="1" dirty="0">
                <a:solidFill>
                  <a:srgbClr val="000000"/>
                </a:solidFill>
                <a:latin typeface="Times New Roman" pitchFamily="18" charset="0"/>
                <a:cs typeface="Times New Roman" pitchFamily="18" charset="0"/>
              </a:rPr>
              <a:t>Жилищно-коммунальное хозяйство</a:t>
            </a:r>
          </a:p>
          <a:p>
            <a:pPr algn="ctr">
              <a:defRPr/>
            </a:pPr>
            <a:r>
              <a:rPr lang="ru-RU" sz="1400" dirty="0">
                <a:solidFill>
                  <a:srgbClr val="0000FF"/>
                </a:solidFill>
                <a:latin typeface="Times New Roman" pitchFamily="18" charset="0"/>
                <a:cs typeface="Times New Roman" pitchFamily="18" charset="0"/>
              </a:rPr>
              <a:t>исполнение 18 902,4тыс. рублей (95,2%)</a:t>
            </a:r>
          </a:p>
        </p:txBody>
      </p:sp>
      <p:sp>
        <p:nvSpPr>
          <p:cNvPr id="16" name="Заголовок 1">
            <a:extLst>
              <a:ext uri="{FF2B5EF4-FFF2-40B4-BE49-F238E27FC236}">
                <a16:creationId xmlns:a16="http://schemas.microsoft.com/office/drawing/2014/main" id="{CB978BA5-0113-D130-1E22-63AFCAE521E6}"/>
              </a:ext>
            </a:extLst>
          </p:cNvPr>
          <p:cNvSpPr>
            <a:spLocks noGrp="1"/>
          </p:cNvSpPr>
          <p:nvPr>
            <p:ph type="title"/>
          </p:nvPr>
        </p:nvSpPr>
        <p:spPr>
          <a:xfrm>
            <a:off x="142875" y="0"/>
            <a:ext cx="8543925" cy="714375"/>
          </a:xfrm>
        </p:spPr>
        <p:txBody>
          <a:bodyPr rtlCol="0">
            <a:normAutofit/>
          </a:bodyPr>
          <a:lstStyle/>
          <a:p>
            <a:pPr algn="ctr" eaLnBrk="1" fontAlgn="auto" hangingPunct="1">
              <a:spcAft>
                <a:spcPts val="0"/>
              </a:spcAft>
              <a:defRPr/>
            </a:pPr>
            <a:r>
              <a:rPr lang="ru-RU" sz="1800" b="1" i="1" dirty="0">
                <a:solidFill>
                  <a:srgbClr val="0000FF"/>
                </a:solidFill>
                <a:latin typeface="Times New Roman" pitchFamily="18" charset="0"/>
                <a:cs typeface="Times New Roman" pitchFamily="18" charset="0"/>
              </a:rPr>
              <a:t>Исполнение бюджета за 2025 год             </a:t>
            </a:r>
            <a:br>
              <a:rPr lang="ru-RU" sz="1800" b="1" i="1" dirty="0">
                <a:solidFill>
                  <a:srgbClr val="0000FF"/>
                </a:solidFill>
                <a:latin typeface="Times New Roman" pitchFamily="18" charset="0"/>
                <a:cs typeface="Times New Roman" pitchFamily="18" charset="0"/>
              </a:rPr>
            </a:br>
            <a:r>
              <a:rPr lang="ru-RU" sz="1800" b="1" i="1" dirty="0">
                <a:solidFill>
                  <a:srgbClr val="0000FF"/>
                </a:solidFill>
                <a:latin typeface="Times New Roman" pitchFamily="18" charset="0"/>
                <a:cs typeface="Times New Roman" pitchFamily="18" charset="0"/>
              </a:rPr>
              <a:t>                 в разрезе функциональной классификации расходов</a:t>
            </a:r>
            <a:endParaRPr sz="1800">
              <a:solidFill>
                <a:schemeClr val="tx2">
                  <a:satMod val="130000"/>
                </a:schemeClr>
              </a:solidFill>
              <a:latin typeface="Arial" charset="0"/>
              <a:cs typeface="Arial" charset="0"/>
            </a:endParaRPr>
          </a:p>
        </p:txBody>
      </p:sp>
      <p:pic>
        <p:nvPicPr>
          <p:cNvPr id="25621" name="Picture 21" descr="\\192.168.0.35\Documents\ОКСАНА\БЮДЖЕТ для граждан\2023\фото\приборы учёта.jpg">
            <a:extLst>
              <a:ext uri="{FF2B5EF4-FFF2-40B4-BE49-F238E27FC236}">
                <a16:creationId xmlns:a16="http://schemas.microsoft.com/office/drawing/2014/main" id="{87C71F11-4F2B-FA1D-2EEA-65C0C626F89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752" y="4711730"/>
            <a:ext cx="3643306" cy="2146270"/>
          </a:xfrm>
          <a:prstGeom prst="rect">
            <a:avLst/>
          </a:prstGeom>
          <a:ln>
            <a:noFill/>
          </a:ln>
          <a:effectLst>
            <a:softEdge rad="112500"/>
          </a:effectLst>
        </p:spPr>
      </p:pic>
      <p:pic>
        <p:nvPicPr>
          <p:cNvPr id="24" name="Рисунок 23" descr="стена.jpg">
            <a:extLst>
              <a:ext uri="{FF2B5EF4-FFF2-40B4-BE49-F238E27FC236}">
                <a16:creationId xmlns:a16="http://schemas.microsoft.com/office/drawing/2014/main" id="{78E77594-DE0F-F074-89EE-8D73197AC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 y="1714488"/>
            <a:ext cx="2276063" cy="3000372"/>
          </a:xfrm>
          <a:prstGeom prst="rect">
            <a:avLst/>
          </a:prstGeom>
          <a:ln>
            <a:noFill/>
          </a:ln>
          <a:effectLst>
            <a:softEdge rad="112500"/>
          </a:effectLst>
        </p:spPr>
      </p:pic>
      <p:pic>
        <p:nvPicPr>
          <p:cNvPr id="25" name="Рисунок 24" descr="пол.jpg">
            <a:extLst>
              <a:ext uri="{FF2B5EF4-FFF2-40B4-BE49-F238E27FC236}">
                <a16:creationId xmlns:a16="http://schemas.microsoft.com/office/drawing/2014/main" id="{AA81024F-3786-9199-7D4A-B9CF2D585E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1669" y="1714488"/>
            <a:ext cx="2087385" cy="3000396"/>
          </a:xfrm>
          <a:prstGeom prst="rect">
            <a:avLst/>
          </a:prstGeom>
          <a:ln>
            <a:noFill/>
          </a:ln>
          <a:effectLst>
            <a:softEdge rad="112500"/>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F5324E0A-3DC0-82E8-40FE-A6BD28287F78}"/>
              </a:ext>
            </a:extLst>
          </p:cNvPr>
          <p:cNvSpPr>
            <a:spLocks noGrp="1"/>
          </p:cNvSpPr>
          <p:nvPr>
            <p:ph type="title"/>
          </p:nvPr>
        </p:nvSpPr>
        <p:spPr>
          <a:xfrm>
            <a:off x="685800" y="-111125"/>
            <a:ext cx="7886700" cy="1325563"/>
          </a:xfrm>
        </p:spPr>
        <p:txBody>
          <a:bodyPr/>
          <a:lstStyle/>
          <a:p>
            <a:pPr algn="ctr" eaLnBrk="1" hangingPunct="1"/>
            <a:r>
              <a:rPr lang="ru-RU" altLang="ru-RU" sz="2000" b="1" i="1">
                <a:solidFill>
                  <a:srgbClr val="0000FF"/>
                </a:solidFill>
                <a:latin typeface="Times New Roman" panose="02020603050405020304" pitchFamily="18" charset="0"/>
                <a:cs typeface="Times New Roman" panose="02020603050405020304" pitchFamily="18" charset="0"/>
              </a:rPr>
              <a:t>Исполнение бюджета за 2025 год             </a:t>
            </a:r>
            <a:br>
              <a:rPr lang="ru-RU" altLang="ru-RU" sz="2000" b="1" i="1">
                <a:solidFill>
                  <a:srgbClr val="0000FF"/>
                </a:solidFill>
                <a:latin typeface="Times New Roman" panose="02020603050405020304" pitchFamily="18" charset="0"/>
                <a:cs typeface="Times New Roman" panose="02020603050405020304" pitchFamily="18" charset="0"/>
              </a:rPr>
            </a:br>
            <a:r>
              <a:rPr lang="ru-RU" altLang="ru-RU" sz="2000" b="1" i="1">
                <a:solidFill>
                  <a:srgbClr val="0000FF"/>
                </a:solidFill>
                <a:latin typeface="Times New Roman" panose="02020603050405020304" pitchFamily="18" charset="0"/>
                <a:cs typeface="Times New Roman" panose="02020603050405020304" pitchFamily="18" charset="0"/>
              </a:rPr>
              <a:t>                 в разрезе функциональной классификации расходов</a:t>
            </a:r>
            <a:endParaRPr lang="ru-RU" altLang="ru-RU" sz="2000"/>
          </a:p>
        </p:txBody>
      </p:sp>
      <p:sp>
        <p:nvSpPr>
          <p:cNvPr id="3" name="Скругленный прямоугольник 2">
            <a:extLst>
              <a:ext uri="{FF2B5EF4-FFF2-40B4-BE49-F238E27FC236}">
                <a16:creationId xmlns:a16="http://schemas.microsoft.com/office/drawing/2014/main" id="{2545D324-168C-24F5-E55D-66C200F08EFC}"/>
              </a:ext>
            </a:extLst>
          </p:cNvPr>
          <p:cNvSpPr/>
          <p:nvPr/>
        </p:nvSpPr>
        <p:spPr>
          <a:xfrm>
            <a:off x="214313" y="1143000"/>
            <a:ext cx="5500687" cy="5106988"/>
          </a:xfrm>
          <a:prstGeom prst="round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dirty="0">
                <a:solidFill>
                  <a:srgbClr val="0000FF"/>
                </a:solidFill>
                <a:latin typeface="Times New Roman" pitchFamily="18" charset="0"/>
                <a:cs typeface="Times New Roman" pitchFamily="18" charset="0"/>
              </a:rPr>
              <a:t>Благоустройство</a:t>
            </a:r>
          </a:p>
          <a:p>
            <a:pPr algn="ctr">
              <a:defRPr/>
            </a:pPr>
            <a:r>
              <a:rPr lang="ru-RU" dirty="0">
                <a:solidFill>
                  <a:srgbClr val="0000FF"/>
                </a:solidFill>
                <a:latin typeface="Times New Roman" pitchFamily="18" charset="0"/>
                <a:cs typeface="Times New Roman" pitchFamily="18" charset="0"/>
              </a:rPr>
              <a:t>исполнение 8 917,9 тыс. рублей (87,4%).</a:t>
            </a:r>
          </a:p>
          <a:p>
            <a:pPr algn="ctr">
              <a:defRPr/>
            </a:pPr>
            <a:r>
              <a:rPr lang="ru-RU" dirty="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Расходы направлены на: содержание мест захоронения, услуги по обращению с ТКО, обслуживание аппаратуры телемеханического управления уличным освещением, очистка от снега подъездов в контейнерным площадкам (21 ед.) , пожарным резервуарам (3 ед.), детской дворовой площадки (1ед.), размещение и захоронение отходов, не относящихся к ТКО (100 куб.м.) , разработку проектно-сметной документации на объект «Актив-зона «Энергия ГТО», проведение негосударственной экспертизы сметной стоимости «Молодёжка-территория спорта», хозяйственные товары для благоустройства, изготовление табличек Участник ВОВ (40 шт.) и информационные таблички на Обелиск Славы, выполнение работ по установке </a:t>
            </a:r>
            <a:r>
              <a:rPr lang="ru-RU" sz="1600" dirty="0" err="1">
                <a:solidFill>
                  <a:schemeClr val="tx1"/>
                </a:solidFill>
                <a:latin typeface="Times New Roman" pitchFamily="18" charset="0"/>
                <a:cs typeface="Times New Roman" pitchFamily="18" charset="0"/>
              </a:rPr>
              <a:t>баннерных</a:t>
            </a:r>
            <a:r>
              <a:rPr lang="ru-RU" sz="1600" dirty="0">
                <a:solidFill>
                  <a:schemeClr val="tx1"/>
                </a:solidFill>
                <a:latin typeface="Times New Roman" pitchFamily="18" charset="0"/>
                <a:cs typeface="Times New Roman" pitchFamily="18" charset="0"/>
              </a:rPr>
              <a:t> консолей (60 шт.)</a:t>
            </a:r>
          </a:p>
        </p:txBody>
      </p:sp>
      <p:pic>
        <p:nvPicPr>
          <p:cNvPr id="26628" name="Рисунок 4" descr="cIlnn4_PLdnzXIIRSObaActQE2Pssi27UP6aAvY1jlKBIMvKuTOztsjhay6VF06PHxiGZxRQjCJtByETN2Y4OASs.jpg">
            <a:extLst>
              <a:ext uri="{FF2B5EF4-FFF2-40B4-BE49-F238E27FC236}">
                <a16:creationId xmlns:a16="http://schemas.microsoft.com/office/drawing/2014/main" id="{5733E12C-6686-954B-FAF3-88F1494EDB1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5188" y="1071563"/>
            <a:ext cx="31988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5" descr="bfggtxuewx6eF7QCWTq4x5Cnprx1Y6TwZnGS9grWD0sWgFc5vvLBH2Y-LEFenLVqRqyg42NPGwU0xv3UbKOgsZE7.jpg">
            <a:extLst>
              <a:ext uri="{FF2B5EF4-FFF2-40B4-BE49-F238E27FC236}">
                <a16:creationId xmlns:a16="http://schemas.microsoft.com/office/drawing/2014/main" id="{BF3E9BD5-5D5D-2C51-97E6-F93224C064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0" y="3143250"/>
            <a:ext cx="22860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4">
            <a:extLst>
              <a:ext uri="{FF2B5EF4-FFF2-40B4-BE49-F238E27FC236}">
                <a16:creationId xmlns:a16="http://schemas.microsoft.com/office/drawing/2014/main" id="{9FE33AB3-394B-E828-BFE6-7EC3F2DBF308}"/>
              </a:ext>
            </a:extLst>
          </p:cNvPr>
          <p:cNvSpPr>
            <a:spLocks noGrp="1"/>
          </p:cNvSpPr>
          <p:nvPr>
            <p:ph type="title"/>
          </p:nvPr>
        </p:nvSpPr>
        <p:spPr>
          <a:xfrm>
            <a:off x="142875" y="0"/>
            <a:ext cx="8858250" cy="642938"/>
          </a:xfrm>
        </p:spPr>
        <p:txBody>
          <a:bodyPr rtlCol="0">
            <a:normAutofit/>
          </a:bodyPr>
          <a:lstStyle/>
          <a:p>
            <a:pPr algn="ctr" eaLnBrk="1" fontAlgn="auto" hangingPunct="1">
              <a:spcAft>
                <a:spcPts val="0"/>
              </a:spcAft>
              <a:defRPr/>
            </a:pPr>
            <a:r>
              <a:rPr sz="1800" b="1" i="1">
                <a:solidFill>
                  <a:srgbClr val="0000FF"/>
                </a:solidFill>
                <a:latin typeface="Times New Roman" pitchFamily="18" charset="0"/>
                <a:cs typeface="Times New Roman" pitchFamily="18" charset="0"/>
              </a:rPr>
              <a:t>Исполнение бюджета за 202</a:t>
            </a:r>
            <a:r>
              <a:rPr lang="ru-RU" sz="1800" b="1" i="1" dirty="0">
                <a:solidFill>
                  <a:srgbClr val="0000FF"/>
                </a:solidFill>
                <a:latin typeface="Times New Roman" pitchFamily="18" charset="0"/>
                <a:cs typeface="Times New Roman" pitchFamily="18" charset="0"/>
              </a:rPr>
              <a:t>5 </a:t>
            </a:r>
            <a:r>
              <a:rPr sz="1800" b="1" i="1">
                <a:solidFill>
                  <a:srgbClr val="0000FF"/>
                </a:solidFill>
                <a:latin typeface="Times New Roman" pitchFamily="18" charset="0"/>
                <a:cs typeface="Times New Roman" pitchFamily="18" charset="0"/>
              </a:rPr>
              <a:t>год       </a:t>
            </a:r>
            <a:br>
              <a:rPr sz="1800" b="1" i="1">
                <a:solidFill>
                  <a:srgbClr val="0000FF"/>
                </a:solidFill>
                <a:latin typeface="Times New Roman" pitchFamily="18" charset="0"/>
                <a:cs typeface="Times New Roman" pitchFamily="18" charset="0"/>
              </a:rPr>
            </a:br>
            <a:r>
              <a:rPr sz="1800" b="1" i="1">
                <a:solidFill>
                  <a:srgbClr val="0000FF"/>
                </a:solidFill>
                <a:latin typeface="Times New Roman" pitchFamily="18" charset="0"/>
                <a:cs typeface="Times New Roman" pitchFamily="18" charset="0"/>
              </a:rPr>
              <a:t>     в разрезе функциональной классификации расходов</a:t>
            </a:r>
            <a:endParaRPr sz="1800">
              <a:solidFill>
                <a:schemeClr val="tx2">
                  <a:satMod val="130000"/>
                </a:schemeClr>
              </a:solidFill>
              <a:latin typeface="Arial" charset="0"/>
              <a:cs typeface="Arial" charset="0"/>
            </a:endParaRPr>
          </a:p>
        </p:txBody>
      </p:sp>
      <p:cxnSp>
        <p:nvCxnSpPr>
          <p:cNvPr id="20" name="Прямая со стрелкой 19">
            <a:extLst>
              <a:ext uri="{FF2B5EF4-FFF2-40B4-BE49-F238E27FC236}">
                <a16:creationId xmlns:a16="http://schemas.microsoft.com/office/drawing/2014/main" id="{33B96DB6-1A47-7B1A-5F75-45194F983DF4}"/>
              </a:ext>
            </a:extLst>
          </p:cNvPr>
          <p:cNvCxnSpPr/>
          <p:nvPr/>
        </p:nvCxnSpPr>
        <p:spPr>
          <a:xfrm rot="5400000">
            <a:off x="1214438" y="1285875"/>
            <a:ext cx="357188" cy="3571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3EED492A-0327-EE62-8E3E-D9DEADD660DC}"/>
              </a:ext>
            </a:extLst>
          </p:cNvPr>
          <p:cNvCxnSpPr/>
          <p:nvPr/>
        </p:nvCxnSpPr>
        <p:spPr>
          <a:xfrm rot="16200000" flipH="1">
            <a:off x="6822282" y="1393031"/>
            <a:ext cx="357188" cy="1428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Овал 3">
            <a:extLst>
              <a:ext uri="{FF2B5EF4-FFF2-40B4-BE49-F238E27FC236}">
                <a16:creationId xmlns:a16="http://schemas.microsoft.com/office/drawing/2014/main" id="{137C51E3-1822-8002-7DF9-D8AD5221164F}"/>
              </a:ext>
            </a:extLst>
          </p:cNvPr>
          <p:cNvSpPr>
            <a:extLst>
              <a:ext uri="smNativeData"/>
            </a:extLst>
          </p:cNvSpPr>
          <p:nvPr/>
        </p:nvSpPr>
        <p:spPr>
          <a:xfrm>
            <a:off x="785813" y="642938"/>
            <a:ext cx="7000875" cy="714375"/>
          </a:xfrm>
          <a:prstGeom prst="ellipse">
            <a:avLst/>
          </a:prstGeom>
          <a:solidFill>
            <a:srgbClr val="CCFFCC"/>
          </a:solidFill>
          <a:ln w="38100">
            <a:solidFill>
              <a:schemeClr val="accent2">
                <a:lumMod val="40000"/>
                <a:lumOff val="60000"/>
              </a:schemeClr>
            </a:solidFill>
          </a:ln>
          <a:effectLst>
            <a:outerShdw blurRad="63500" dist="38100" dir="5400000" algn="tr">
              <a:schemeClr val="tx1">
                <a:alpha val="45000"/>
              </a:schemeClr>
            </a:outerShdw>
          </a:effectLst>
        </p:spPr>
        <p:txBody>
          <a:bodyPr anchor="ctr"/>
          <a:lstStyle/>
          <a:p>
            <a:pPr algn="ctr">
              <a:defRPr/>
            </a:pPr>
            <a:r>
              <a:rPr lang="ru-RU" sz="1400" b="1" dirty="0">
                <a:solidFill>
                  <a:srgbClr val="000000"/>
                </a:solidFill>
                <a:latin typeface="Times New Roman" pitchFamily="18" charset="0"/>
                <a:cs typeface="Arial" charset="0"/>
              </a:rPr>
              <a:t>Культура, кинематография</a:t>
            </a:r>
          </a:p>
          <a:p>
            <a:pPr algn="ctr">
              <a:defRPr/>
            </a:pPr>
            <a:r>
              <a:rPr lang="ru-RU" sz="1400" dirty="0">
                <a:solidFill>
                  <a:srgbClr val="0000FF"/>
                </a:solidFill>
                <a:latin typeface="Times New Roman" pitchFamily="18" charset="0"/>
                <a:cs typeface="Times New Roman" pitchFamily="18" charset="0"/>
              </a:rPr>
              <a:t>исполнение 20 835,9 тыс. рублей (101,3%)</a:t>
            </a:r>
          </a:p>
        </p:txBody>
      </p:sp>
      <p:sp>
        <p:nvSpPr>
          <p:cNvPr id="22" name="Скругленный прямоугольник 101">
            <a:extLst>
              <a:ext uri="{FF2B5EF4-FFF2-40B4-BE49-F238E27FC236}">
                <a16:creationId xmlns:a16="http://schemas.microsoft.com/office/drawing/2014/main" id="{56232B4E-3655-9BBE-6AF4-AC52D671D157}"/>
              </a:ext>
            </a:extLst>
          </p:cNvPr>
          <p:cNvSpPr>
            <a:extLst>
              <a:ext uri="smNativeData"/>
            </a:extLst>
          </p:cNvSpPr>
          <p:nvPr/>
        </p:nvSpPr>
        <p:spPr>
          <a:xfrm>
            <a:off x="142844" y="1643050"/>
            <a:ext cx="2071702" cy="1714512"/>
          </a:xfrm>
          <a:prstGeom prst="roundRect">
            <a:avLst>
              <a:gd name="adj" fmla="val 16667"/>
            </a:avLst>
          </a:prstGeom>
          <a:solidFill>
            <a:srgbClr val="CCFFFF"/>
          </a:solidFill>
          <a:ln>
            <a:noFill/>
          </a:ln>
          <a:effectLst>
            <a:glow rad="139700">
              <a:schemeClr val="accent2">
                <a:satMod val="175000"/>
                <a:alpha val="40000"/>
              </a:schemeClr>
            </a:glow>
            <a:outerShdw blurRad="63500" dist="38100" dir="5400000" algn="tr">
              <a:schemeClr val="tx1">
                <a:alpha val="45000"/>
              </a:schemeClr>
            </a:outerShdw>
          </a:effectLst>
        </p:spPr>
        <p:txBody>
          <a:bodyPr anchor="ctr"/>
          <a:lstStyle/>
          <a:p>
            <a:pPr algn="ctr">
              <a:defRPr/>
            </a:pPr>
            <a:r>
              <a:rPr lang="ru-RU" sz="1200" dirty="0">
                <a:solidFill>
                  <a:srgbClr val="0000FF"/>
                </a:solidFill>
                <a:latin typeface="Times New Roman" pitchFamily="18" charset="0"/>
                <a:cs typeface="Arial" charset="0"/>
              </a:rPr>
              <a:t> </a:t>
            </a:r>
            <a:r>
              <a:rPr lang="ru-RU" sz="1200" b="1" dirty="0">
                <a:solidFill>
                  <a:srgbClr val="000000"/>
                </a:solidFill>
                <a:latin typeface="Times New Roman" pitchFamily="18" charset="0"/>
                <a:cs typeface="Arial" charset="0"/>
              </a:rPr>
              <a:t>Расходы на обеспечение деятельности подведомственного учреждения МБУ «Дом Культуры «Лесник» </a:t>
            </a:r>
            <a:r>
              <a:rPr lang="ru-RU" sz="1200" dirty="0">
                <a:solidFill>
                  <a:srgbClr val="000000"/>
                </a:solidFill>
                <a:latin typeface="Times New Roman" pitchFamily="18" charset="0"/>
                <a:cs typeface="Arial" charset="0"/>
              </a:rPr>
              <a:t>- субсидия </a:t>
            </a:r>
          </a:p>
          <a:p>
            <a:pPr algn="ctr">
              <a:defRPr/>
            </a:pPr>
            <a:r>
              <a:rPr lang="ru-RU" sz="1200" dirty="0">
                <a:solidFill>
                  <a:srgbClr val="0000FF"/>
                </a:solidFill>
                <a:latin typeface="Times New Roman" pitchFamily="18" charset="0"/>
                <a:cs typeface="Arial" charset="0"/>
              </a:rPr>
              <a:t> исполнение 20 237,9 тыс. рублей</a:t>
            </a:r>
          </a:p>
        </p:txBody>
      </p:sp>
      <p:sp>
        <p:nvSpPr>
          <p:cNvPr id="23" name="Скругленный прямоугольник 101">
            <a:extLst>
              <a:ext uri="{FF2B5EF4-FFF2-40B4-BE49-F238E27FC236}">
                <a16:creationId xmlns:a16="http://schemas.microsoft.com/office/drawing/2014/main" id="{B4FC3C73-1122-763F-7AB8-E22A303DBDCA}"/>
              </a:ext>
            </a:extLst>
          </p:cNvPr>
          <p:cNvSpPr>
            <a:extLst>
              <a:ext uri="smNativeData"/>
            </a:extLst>
          </p:cNvSpPr>
          <p:nvPr/>
        </p:nvSpPr>
        <p:spPr>
          <a:xfrm>
            <a:off x="7000860" y="1714488"/>
            <a:ext cx="2143140" cy="1643074"/>
          </a:xfrm>
          <a:prstGeom prst="roundRect">
            <a:avLst>
              <a:gd name="adj" fmla="val 16667"/>
            </a:avLst>
          </a:prstGeom>
          <a:solidFill>
            <a:srgbClr val="CCFFFF"/>
          </a:solidFill>
          <a:ln>
            <a:noFill/>
          </a:ln>
          <a:effectLst>
            <a:glow rad="139700">
              <a:schemeClr val="accent2">
                <a:satMod val="175000"/>
                <a:alpha val="40000"/>
              </a:schemeClr>
            </a:glow>
            <a:outerShdw blurRad="63500" dist="38100" dir="5400000" algn="tr">
              <a:schemeClr val="tx1">
                <a:alpha val="45000"/>
              </a:schemeClr>
            </a:outerShdw>
          </a:effectLst>
        </p:spPr>
        <p:txBody>
          <a:bodyPr anchor="ctr"/>
          <a:lstStyle/>
          <a:p>
            <a:pPr algn="ctr">
              <a:defRPr/>
            </a:pPr>
            <a:endParaRPr lang="ru-RU" sz="1200" b="1" dirty="0">
              <a:solidFill>
                <a:srgbClr val="000000"/>
              </a:solidFill>
              <a:latin typeface="Times New Roman" pitchFamily="18" charset="0"/>
              <a:cs typeface="Arial" charset="0"/>
            </a:endParaRPr>
          </a:p>
          <a:p>
            <a:pPr algn="ctr">
              <a:defRPr/>
            </a:pPr>
            <a:endParaRPr lang="ru-RU" sz="1200" b="1" dirty="0">
              <a:solidFill>
                <a:srgbClr val="000000"/>
              </a:solidFill>
              <a:latin typeface="Times New Roman" pitchFamily="18" charset="0"/>
              <a:cs typeface="Arial" charset="0"/>
            </a:endParaRPr>
          </a:p>
          <a:p>
            <a:pPr algn="ctr">
              <a:defRPr/>
            </a:pPr>
            <a:r>
              <a:rPr lang="ru-RU" sz="1200" b="1" dirty="0">
                <a:solidFill>
                  <a:srgbClr val="000000"/>
                </a:solidFill>
                <a:latin typeface="Times New Roman" pitchFamily="18" charset="0"/>
                <a:cs typeface="Arial" charset="0"/>
              </a:rPr>
              <a:t>Расходы на торжественные мероприятия, приуроченные к памятным датам в истории народов России </a:t>
            </a:r>
            <a:endParaRPr lang="ru-RU" sz="1200" dirty="0">
              <a:solidFill>
                <a:srgbClr val="000000"/>
              </a:solidFill>
              <a:latin typeface="Times New Roman" pitchFamily="18" charset="0"/>
              <a:cs typeface="Arial" charset="0"/>
            </a:endParaRPr>
          </a:p>
          <a:p>
            <a:pPr algn="ctr">
              <a:defRPr/>
            </a:pPr>
            <a:r>
              <a:rPr lang="ru-RU" sz="1200" dirty="0">
                <a:solidFill>
                  <a:srgbClr val="0000FF"/>
                </a:solidFill>
                <a:latin typeface="Times New Roman" pitchFamily="18" charset="0"/>
                <a:cs typeface="Arial" charset="0"/>
              </a:rPr>
              <a:t> исполнение 20,0 тыс. рублей</a:t>
            </a:r>
          </a:p>
          <a:p>
            <a:pPr algn="ctr">
              <a:defRPr/>
            </a:pPr>
            <a:endParaRPr lang="ru-RU" sz="1200" dirty="0">
              <a:solidFill>
                <a:srgbClr val="0000FF"/>
              </a:solidFill>
              <a:latin typeface="Times New Roman" pitchFamily="18" charset="0"/>
              <a:cs typeface="Times New Roman" pitchFamily="18" charset="0"/>
            </a:endParaRPr>
          </a:p>
          <a:p>
            <a:pPr algn="ctr">
              <a:defRPr/>
            </a:pPr>
            <a:endParaRPr lang="ru-RU" sz="1200" dirty="0">
              <a:solidFill>
                <a:srgbClr val="000000"/>
              </a:solidFill>
              <a:latin typeface="Times New Roman" pitchFamily="18" charset="0"/>
              <a:cs typeface="Times New Roman" pitchFamily="18" charset="0"/>
            </a:endParaRPr>
          </a:p>
          <a:p>
            <a:pPr algn="ctr">
              <a:defRPr/>
            </a:pPr>
            <a:endParaRPr lang="ru-RU" sz="1200" dirty="0">
              <a:solidFill>
                <a:srgbClr val="0000FF"/>
              </a:solidFill>
              <a:latin typeface="Times New Roman" pitchFamily="18" charset="0"/>
              <a:cs typeface="Arial" charset="0"/>
            </a:endParaRPr>
          </a:p>
        </p:txBody>
      </p:sp>
      <p:sp>
        <p:nvSpPr>
          <p:cNvPr id="24" name="Скругленный прямоугольник 101">
            <a:extLst>
              <a:ext uri="{FF2B5EF4-FFF2-40B4-BE49-F238E27FC236}">
                <a16:creationId xmlns:a16="http://schemas.microsoft.com/office/drawing/2014/main" id="{BCD07ABA-AE7B-DF9B-D976-5FE7A7690F87}"/>
              </a:ext>
            </a:extLst>
          </p:cNvPr>
          <p:cNvSpPr>
            <a:extLst>
              <a:ext uri="smNativeData"/>
            </a:extLst>
          </p:cNvSpPr>
          <p:nvPr/>
        </p:nvSpPr>
        <p:spPr>
          <a:xfrm>
            <a:off x="2357454" y="1785926"/>
            <a:ext cx="4572000" cy="2571768"/>
          </a:xfrm>
          <a:prstGeom prst="roundRect">
            <a:avLst>
              <a:gd name="adj" fmla="val 16667"/>
            </a:avLst>
          </a:prstGeom>
          <a:solidFill>
            <a:srgbClr val="CCFFFF"/>
          </a:solidFill>
          <a:ln>
            <a:noFill/>
          </a:ln>
          <a:effectLst>
            <a:glow rad="139700">
              <a:schemeClr val="accent2">
                <a:satMod val="175000"/>
                <a:alpha val="40000"/>
              </a:schemeClr>
            </a:glow>
            <a:outerShdw blurRad="63500" dist="38100" dir="5400000" algn="tr">
              <a:schemeClr val="tx1">
                <a:alpha val="45000"/>
              </a:schemeClr>
            </a:outerShdw>
          </a:effectLst>
        </p:spPr>
        <p:txBody>
          <a:bodyPr anchor="ctr"/>
          <a:lstStyle/>
          <a:p>
            <a:pPr algn="ctr">
              <a:defRPr/>
            </a:pPr>
            <a:r>
              <a:rPr lang="ru-RU" sz="1200" b="1" dirty="0">
                <a:solidFill>
                  <a:srgbClr val="000000"/>
                </a:solidFill>
                <a:latin typeface="Times New Roman" pitchFamily="18" charset="0"/>
                <a:cs typeface="Arial" charset="0"/>
              </a:rPr>
              <a:t>Расходы на проведение поселковых культурных и массовых мероприятий </a:t>
            </a:r>
          </a:p>
          <a:p>
            <a:pPr algn="ctr">
              <a:defRPr/>
            </a:pPr>
            <a:r>
              <a:rPr lang="ru-RU" sz="1200" dirty="0">
                <a:solidFill>
                  <a:srgbClr val="0000FF"/>
                </a:solidFill>
                <a:latin typeface="Times New Roman" pitchFamily="18" charset="0"/>
                <a:cs typeface="Arial" charset="0"/>
              </a:rPr>
              <a:t> исполнение 598,0 тыс.рублей:  </a:t>
            </a:r>
            <a:r>
              <a:rPr lang="ru-RU" sz="1200" dirty="0">
                <a:solidFill>
                  <a:srgbClr val="000000"/>
                </a:solidFill>
                <a:latin typeface="Times New Roman" pitchFamily="18" charset="0"/>
                <a:cs typeface="Arial" charset="0"/>
              </a:rPr>
              <a:t>чествование воинов-интернационалистов, народное гуляние «Масленица», конкурс «Золотая веснушка-2025», конкурс «Серебряное копытце», мероприятия, посвящённые военному призыву, мероприятия ко «Дню Победы», «Дню защиты детей», «Дню молодёжи», «Дню семьи, любви и верности», «День поселка», «Лучший трудовой коллектив», мероприятия, посвященные весеннему и осеннему призыву, расходы на реализацию проекта «</a:t>
            </a:r>
            <a:r>
              <a:rPr lang="ru-RU" sz="1200" dirty="0" err="1">
                <a:solidFill>
                  <a:srgbClr val="000000"/>
                </a:solidFill>
                <a:latin typeface="Times New Roman" pitchFamily="18" charset="0"/>
                <a:cs typeface="Arial" charset="0"/>
              </a:rPr>
              <a:t>Айпинские</a:t>
            </a:r>
            <a:r>
              <a:rPr lang="ru-RU" sz="1200" dirty="0">
                <a:solidFill>
                  <a:srgbClr val="000000"/>
                </a:solidFill>
                <a:latin typeface="Times New Roman" pitchFamily="18" charset="0"/>
                <a:cs typeface="Arial" charset="0"/>
              </a:rPr>
              <a:t> чтения», «Рождественский прием главы», Новогодние и Рождественские мероприятия</a:t>
            </a:r>
          </a:p>
        </p:txBody>
      </p:sp>
      <p:cxnSp>
        <p:nvCxnSpPr>
          <p:cNvPr id="27" name="Прямая со стрелкой 26">
            <a:extLst>
              <a:ext uri="{FF2B5EF4-FFF2-40B4-BE49-F238E27FC236}">
                <a16:creationId xmlns:a16="http://schemas.microsoft.com/office/drawing/2014/main" id="{A5A98F5E-193D-9F78-53B8-D4C3620ABDE4}"/>
              </a:ext>
            </a:extLst>
          </p:cNvPr>
          <p:cNvCxnSpPr/>
          <p:nvPr/>
        </p:nvCxnSpPr>
        <p:spPr>
          <a:xfrm rot="5400000">
            <a:off x="4429125" y="1571625"/>
            <a:ext cx="28733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Рисунок 14" descr="VltBoMZVYa4JyNNrMRbvglvB2zWLhqyLc5Kho2kPE5nQ4UhepV8lP9sm2EN2BarzkAAgVa7IXRPPh5CA0RyEZj_H.jpg">
            <a:extLst>
              <a:ext uri="{FF2B5EF4-FFF2-40B4-BE49-F238E27FC236}">
                <a16:creationId xmlns:a16="http://schemas.microsoft.com/office/drawing/2014/main" id="{5D7DCE5B-6272-3C14-D300-FF401A44B5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714752"/>
            <a:ext cx="2303825" cy="3071767"/>
          </a:xfrm>
          <a:prstGeom prst="rect">
            <a:avLst/>
          </a:prstGeom>
          <a:ln>
            <a:noFill/>
          </a:ln>
          <a:effectLst>
            <a:softEdge rad="112500"/>
          </a:effectLst>
        </p:spPr>
      </p:pic>
      <p:pic>
        <p:nvPicPr>
          <p:cNvPr id="16" name="Рисунок 15" descr="Ko4y6nGkNIYToVyD5pQnuk32C56aG6TC-G2DGkJlLU2EPB7ZjbHnjQzIEEUgUBQ7Hsx-546BGCunfan_mi3mx6cV.jpg">
            <a:extLst>
              <a:ext uri="{FF2B5EF4-FFF2-40B4-BE49-F238E27FC236}">
                <a16:creationId xmlns:a16="http://schemas.microsoft.com/office/drawing/2014/main" id="{1519B937-A349-FFCA-DF99-51B028E8AC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736" y="4455921"/>
            <a:ext cx="4143404" cy="2330665"/>
          </a:xfrm>
          <a:prstGeom prst="rect">
            <a:avLst/>
          </a:prstGeom>
          <a:ln>
            <a:noFill/>
          </a:ln>
          <a:effectLst>
            <a:softEdge rad="112500"/>
          </a:effectLst>
        </p:spPr>
      </p:pic>
      <p:pic>
        <p:nvPicPr>
          <p:cNvPr id="17" name="Рисунок 16" descr="l6xi89zqPeZda8iQq3VrbHEoA960s2E3F-3rvGK8IVU6fpQcN5ef3rSbzxp_aY7qGiS67tF53bE5L1TYNCyrlNyW.jpg">
            <a:extLst>
              <a:ext uri="{FF2B5EF4-FFF2-40B4-BE49-F238E27FC236}">
                <a16:creationId xmlns:a16="http://schemas.microsoft.com/office/drawing/2014/main" id="{049FBC68-2EA9-E8BB-E9B5-53B88A9854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5195" y="3714752"/>
            <a:ext cx="2057399" cy="3088255"/>
          </a:xfrm>
          <a:prstGeom prst="rect">
            <a:avLst/>
          </a:prstGeom>
          <a:ln>
            <a:noFill/>
          </a:ln>
          <a:effectLst>
            <a:softEdge rad="112500"/>
          </a:effec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 стрелкой 7">
            <a:extLst>
              <a:ext uri="{FF2B5EF4-FFF2-40B4-BE49-F238E27FC236}">
                <a16:creationId xmlns:a16="http://schemas.microsoft.com/office/drawing/2014/main" id="{3589613E-58B2-335A-5D24-28B09E216E97}"/>
              </a:ext>
            </a:extLst>
          </p:cNvPr>
          <p:cNvCxnSpPr/>
          <p:nvPr/>
        </p:nvCxnSpPr>
        <p:spPr>
          <a:xfrm rot="16200000" flipH="1">
            <a:off x="4393406" y="107157"/>
            <a:ext cx="214313" cy="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 name="Овал 3">
            <a:extLst>
              <a:ext uri="{FF2B5EF4-FFF2-40B4-BE49-F238E27FC236}">
                <a16:creationId xmlns:a16="http://schemas.microsoft.com/office/drawing/2014/main" id="{93DAC007-B8F7-134A-2A7F-D5C5D9C34219}"/>
              </a:ext>
            </a:extLst>
          </p:cNvPr>
          <p:cNvSpPr>
            <a:extLst>
              <a:ext uri="smNativeData"/>
            </a:extLst>
          </p:cNvSpPr>
          <p:nvPr/>
        </p:nvSpPr>
        <p:spPr>
          <a:xfrm>
            <a:off x="214313" y="214313"/>
            <a:ext cx="8715375" cy="1071562"/>
          </a:xfrm>
          <a:prstGeom prst="ellipse">
            <a:avLst/>
          </a:prstGeom>
          <a:solidFill>
            <a:srgbClr val="CCFFCC"/>
          </a:solidFill>
          <a:ln w="38100">
            <a:solidFill>
              <a:schemeClr val="accent2">
                <a:lumMod val="40000"/>
                <a:lumOff val="60000"/>
              </a:schemeClr>
            </a:solidFill>
          </a:ln>
          <a:effectLst>
            <a:outerShdw blurRad="63500" dist="38100" dir="5400000" algn="tr">
              <a:schemeClr val="tx1">
                <a:alpha val="45000"/>
              </a:schemeClr>
            </a:outerShdw>
          </a:effectLst>
        </p:spPr>
        <p:txBody>
          <a:bodyPr anchor="ctr"/>
          <a:lstStyle/>
          <a:p>
            <a:pPr algn="ctr">
              <a:defRPr/>
            </a:pPr>
            <a:r>
              <a:rPr lang="ru-RU" sz="1400" b="1" dirty="0">
                <a:solidFill>
                  <a:srgbClr val="000000"/>
                </a:solidFill>
                <a:latin typeface="Times New Roman" pitchFamily="18" charset="0"/>
                <a:cs typeface="Times New Roman" pitchFamily="18" charset="0"/>
              </a:rPr>
              <a:t>Расходы на проведение организационных и культурно-просветительных мероприятий </a:t>
            </a:r>
            <a:r>
              <a:rPr lang="en-US" sz="1400" b="1" dirty="0" err="1">
                <a:solidFill>
                  <a:srgbClr val="000000"/>
                </a:solidFill>
                <a:latin typeface="Times New Roman" pitchFamily="18" charset="0"/>
                <a:cs typeface="Times New Roman" pitchFamily="18" charset="0"/>
              </a:rPr>
              <a:t>для</a:t>
            </a:r>
            <a:r>
              <a:rPr lang="en-US" sz="1400" b="1" dirty="0">
                <a:solidFill>
                  <a:srgbClr val="000000"/>
                </a:solidFill>
                <a:latin typeface="Times New Roman" pitchFamily="18" charset="0"/>
                <a:cs typeface="Times New Roman" pitchFamily="18" charset="0"/>
              </a:rPr>
              <a:t> </a:t>
            </a:r>
            <a:r>
              <a:rPr lang="en-US" sz="1400" b="1" dirty="0" err="1">
                <a:solidFill>
                  <a:srgbClr val="000000"/>
                </a:solidFill>
                <a:latin typeface="Times New Roman" pitchFamily="18" charset="0"/>
                <a:cs typeface="Times New Roman" pitchFamily="18" charset="0"/>
              </a:rPr>
              <a:t>граждан</a:t>
            </a:r>
            <a:r>
              <a:rPr lang="en-US" sz="1400" b="1" dirty="0">
                <a:solidFill>
                  <a:srgbClr val="000000"/>
                </a:solidFill>
                <a:latin typeface="Times New Roman" pitchFamily="18" charset="0"/>
                <a:cs typeface="Times New Roman" pitchFamily="18" charset="0"/>
              </a:rPr>
              <a:t> </a:t>
            </a:r>
            <a:r>
              <a:rPr lang="en-US" sz="1400" b="1" dirty="0" err="1">
                <a:solidFill>
                  <a:srgbClr val="000000"/>
                </a:solidFill>
                <a:latin typeface="Times New Roman" pitchFamily="18" charset="0"/>
                <a:cs typeface="Times New Roman" pitchFamily="18" charset="0"/>
              </a:rPr>
              <a:t>старшего</a:t>
            </a:r>
            <a:r>
              <a:rPr lang="en-US" sz="1400" b="1" dirty="0">
                <a:solidFill>
                  <a:srgbClr val="000000"/>
                </a:solidFill>
                <a:latin typeface="Times New Roman" pitchFamily="18" charset="0"/>
                <a:cs typeface="Times New Roman" pitchFamily="18" charset="0"/>
              </a:rPr>
              <a:t> </a:t>
            </a:r>
            <a:r>
              <a:rPr lang="en-US" sz="1400" b="1" dirty="0" err="1">
                <a:solidFill>
                  <a:srgbClr val="000000"/>
                </a:solidFill>
                <a:latin typeface="Times New Roman" pitchFamily="18" charset="0"/>
                <a:cs typeface="Times New Roman" pitchFamily="18" charset="0"/>
              </a:rPr>
              <a:t>поколения</a:t>
            </a:r>
            <a:r>
              <a:rPr lang="ru-RU" sz="1400" b="1" dirty="0">
                <a:solidFill>
                  <a:srgbClr val="000000"/>
                </a:solidFill>
                <a:latin typeface="Times New Roman" pitchFamily="18" charset="0"/>
                <a:cs typeface="Times New Roman" pitchFamily="18" charset="0"/>
              </a:rPr>
              <a:t> в рамках муниципальной  программы «Развитие культуры и туризма в муниципальном образовании Октябрьский  район»</a:t>
            </a:r>
            <a:r>
              <a:rPr lang="ru-RU" sz="1400" b="1" dirty="0">
                <a:solidFill>
                  <a:srgbClr val="0000FF"/>
                </a:solidFill>
                <a:latin typeface="Times New Roman" pitchFamily="18" charset="0"/>
                <a:cs typeface="Times New Roman" pitchFamily="18" charset="0"/>
              </a:rPr>
              <a:t>,  </a:t>
            </a:r>
            <a:r>
              <a:rPr lang="ru-RU" sz="1400" dirty="0">
                <a:solidFill>
                  <a:srgbClr val="0000FF"/>
                </a:solidFill>
                <a:latin typeface="Times New Roman" pitchFamily="18" charset="0"/>
                <a:cs typeface="Times New Roman" pitchFamily="18" charset="0"/>
              </a:rPr>
              <a:t>исполнение 598,0 тыс. рублей (100%) </a:t>
            </a:r>
          </a:p>
        </p:txBody>
      </p:sp>
      <p:pic>
        <p:nvPicPr>
          <p:cNvPr id="5" name="Рисунок 4" descr="Sohzqefos71x3RLLVDlTFSrwV4_qWpjpP04k_OD7cOgjw45XtDVEcPxiT8uVlQoHRzcXdk6SpwcAYYvHhxCi8VpC.jpg">
            <a:extLst>
              <a:ext uri="{FF2B5EF4-FFF2-40B4-BE49-F238E27FC236}">
                <a16:creationId xmlns:a16="http://schemas.microsoft.com/office/drawing/2014/main" id="{9F98A0ED-5EDE-6708-6098-1FF84570A15D}"/>
              </a:ext>
            </a:extLst>
          </p:cNvPr>
          <p:cNvPicPr>
            <a:picLocks noChangeAspect="1"/>
          </p:cNvPicPr>
          <p:nvPr/>
        </p:nvPicPr>
        <p:blipFill>
          <a:blip r:embed="rId2"/>
          <a:stretch>
            <a:fillRect/>
          </a:stretch>
        </p:blipFill>
        <p:spPr>
          <a:xfrm>
            <a:off x="0" y="1571612"/>
            <a:ext cx="9144000" cy="5012954"/>
          </a:xfrm>
          <a:prstGeom prst="rect">
            <a:avLst/>
          </a:prstGeom>
          <a:ln>
            <a:noFill/>
          </a:ln>
          <a:effectLst>
            <a:softEdge rad="112500"/>
          </a:effec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2">
            <a:extLst>
              <a:ext uri="{FF2B5EF4-FFF2-40B4-BE49-F238E27FC236}">
                <a16:creationId xmlns:a16="http://schemas.microsoft.com/office/drawing/2014/main" id="{423F2378-C3D8-2273-BE01-35A92EBBBB0C}"/>
              </a:ext>
            </a:extLst>
          </p:cNvPr>
          <p:cNvSpPr>
            <a:spLocks noGrp="1"/>
          </p:cNvSpPr>
          <p:nvPr>
            <p:ph type="title"/>
          </p:nvPr>
        </p:nvSpPr>
        <p:spPr>
          <a:xfrm>
            <a:off x="285750" y="214313"/>
            <a:ext cx="8715375" cy="571500"/>
          </a:xfrm>
        </p:spPr>
        <p:txBody>
          <a:bodyPr rtlCol="0">
            <a:noAutofit/>
          </a:bodyPr>
          <a:lstStyle/>
          <a:p>
            <a:pPr algn="ctr" eaLnBrk="1" fontAlgn="auto" hangingPunct="1">
              <a:spcAft>
                <a:spcPts val="0"/>
              </a:spcAft>
              <a:defRPr/>
            </a:pPr>
            <a:r>
              <a:rPr sz="1800" b="1" i="1">
                <a:solidFill>
                  <a:srgbClr val="0000FF"/>
                </a:solidFill>
                <a:latin typeface="Times New Roman" pitchFamily="18" charset="0"/>
                <a:cs typeface="Times New Roman" pitchFamily="18" charset="0"/>
              </a:rPr>
              <a:t>Исполнение бюджета за 202</a:t>
            </a:r>
            <a:r>
              <a:rPr lang="ru-RU" sz="1800" b="1" i="1" dirty="0">
                <a:solidFill>
                  <a:srgbClr val="0000FF"/>
                </a:solidFill>
                <a:latin typeface="Times New Roman" pitchFamily="18" charset="0"/>
                <a:cs typeface="Times New Roman" pitchFamily="18" charset="0"/>
              </a:rPr>
              <a:t>5 </a:t>
            </a:r>
            <a:r>
              <a:rPr sz="1800" b="1" i="1">
                <a:solidFill>
                  <a:srgbClr val="0000FF"/>
                </a:solidFill>
                <a:latin typeface="Times New Roman" pitchFamily="18" charset="0"/>
                <a:cs typeface="Times New Roman" pitchFamily="18" charset="0"/>
              </a:rPr>
              <a:t>год                                                                                         в разрезе функциональной классификации расходов</a:t>
            </a:r>
            <a:endParaRPr sz="1800">
              <a:solidFill>
                <a:schemeClr val="tx2">
                  <a:satMod val="130000"/>
                </a:schemeClr>
              </a:solidFill>
              <a:latin typeface="Arial" charset="0"/>
              <a:cs typeface="Arial" charset="0"/>
            </a:endParaRPr>
          </a:p>
        </p:txBody>
      </p:sp>
      <p:sp>
        <p:nvSpPr>
          <p:cNvPr id="80899" name="Номер слайда 1">
            <a:extLst>
              <a:ext uri="{FF2B5EF4-FFF2-40B4-BE49-F238E27FC236}">
                <a16:creationId xmlns:a16="http://schemas.microsoft.com/office/drawing/2014/main" id="{92D5DF92-CE77-43DE-BB48-889A9E4024DA}"/>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9CF64D-87B6-4CDA-9CBA-2BAC23C9973B}" type="slidenum">
              <a:rPr lang="ru-RU" altLang="ru-RU">
                <a:solidFill>
                  <a:srgbClr val="898989"/>
                </a:solidFill>
              </a:rPr>
              <a:pPr eaLnBrk="1" hangingPunct="1"/>
              <a:t>15</a:t>
            </a:fld>
            <a:endParaRPr lang="ru-RU" altLang="ru-RU">
              <a:solidFill>
                <a:srgbClr val="898989"/>
              </a:solidFill>
            </a:endParaRPr>
          </a:p>
        </p:txBody>
      </p:sp>
      <p:sp>
        <p:nvSpPr>
          <p:cNvPr id="29700" name="AutoShape 7" descr="Picture background">
            <a:extLst>
              <a:ext uri="{FF2B5EF4-FFF2-40B4-BE49-F238E27FC236}">
                <a16:creationId xmlns:a16="http://schemas.microsoft.com/office/drawing/2014/main" id="{ABF35551-EA0D-DFBF-0E26-0ACDD8E5504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9701" name="AutoShape 9" descr="Picture background">
            <a:extLst>
              <a:ext uri="{FF2B5EF4-FFF2-40B4-BE49-F238E27FC236}">
                <a16:creationId xmlns:a16="http://schemas.microsoft.com/office/drawing/2014/main" id="{3A4883A8-F559-43CE-C5D0-FA0FD4B0787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3" name="Овал 3">
            <a:extLst>
              <a:ext uri="{FF2B5EF4-FFF2-40B4-BE49-F238E27FC236}">
                <a16:creationId xmlns:a16="http://schemas.microsoft.com/office/drawing/2014/main" id="{B0D6C320-9DEE-AEEA-D829-518DE50088EE}"/>
              </a:ext>
            </a:extLst>
          </p:cNvPr>
          <p:cNvSpPr>
            <a:extLst>
              <a:ext uri="smNativeData"/>
            </a:extLst>
          </p:cNvSpPr>
          <p:nvPr/>
        </p:nvSpPr>
        <p:spPr>
          <a:xfrm>
            <a:off x="2214563" y="928688"/>
            <a:ext cx="4500562" cy="1714500"/>
          </a:xfrm>
          <a:prstGeom prst="ellipse">
            <a:avLst/>
          </a:prstGeom>
          <a:solidFill>
            <a:srgbClr val="CCFFCC"/>
          </a:solidFill>
          <a:ln w="38100">
            <a:solidFill>
              <a:schemeClr val="accent2">
                <a:lumMod val="40000"/>
                <a:lumOff val="60000"/>
              </a:schemeClr>
            </a:solidFill>
          </a:ln>
          <a:effectLst>
            <a:outerShdw blurRad="63500" dist="38100" dir="5400000" algn="tr">
              <a:schemeClr val="tx1">
                <a:alpha val="45000"/>
              </a:schemeClr>
            </a:outerShdw>
          </a:effectLst>
        </p:spPr>
        <p:txBody>
          <a:bodyPr anchor="ctr"/>
          <a:lstStyle/>
          <a:p>
            <a:pPr algn="ctr">
              <a:defRPr/>
            </a:pPr>
            <a:r>
              <a:rPr lang="ru-RU" sz="1400" b="1" dirty="0">
                <a:solidFill>
                  <a:srgbClr val="0000FF"/>
                </a:solidFill>
                <a:latin typeface="Times New Roman" pitchFamily="18" charset="0"/>
                <a:cs typeface="Times New Roman" pitchFamily="18" charset="0"/>
              </a:rPr>
              <a:t>Социальная политика –</a:t>
            </a:r>
          </a:p>
          <a:p>
            <a:pPr algn="ctr">
              <a:defRPr/>
            </a:pPr>
            <a:r>
              <a:rPr lang="ru-RU" sz="1400" b="1" dirty="0">
                <a:solidFill>
                  <a:srgbClr val="0000FF"/>
                </a:solidFill>
                <a:latin typeface="Times New Roman" pitchFamily="18" charset="0"/>
                <a:cs typeface="Times New Roman" pitchFamily="18" charset="0"/>
              </a:rPr>
              <a:t> </a:t>
            </a:r>
            <a:r>
              <a:rPr lang="ru-RU" sz="1400" b="1" dirty="0">
                <a:solidFill>
                  <a:srgbClr val="000000"/>
                </a:solidFill>
                <a:latin typeface="Times New Roman" pitchFamily="18" charset="0"/>
                <a:cs typeface="Times New Roman" pitchFamily="18" charset="0"/>
              </a:rPr>
              <a:t>Пенсионное обеспечение - </a:t>
            </a:r>
            <a:r>
              <a:rPr lang="ru-RU" sz="1400" dirty="0">
                <a:solidFill>
                  <a:srgbClr val="0000FF"/>
                </a:solidFill>
                <a:latin typeface="Times New Roman" pitchFamily="18" charset="0"/>
                <a:cs typeface="Times New Roman" pitchFamily="18" charset="0"/>
              </a:rPr>
              <a:t>публичные нормативные социальные выплаты гражданам,</a:t>
            </a:r>
          </a:p>
          <a:p>
            <a:pPr algn="ctr">
              <a:defRPr/>
            </a:pPr>
            <a:r>
              <a:rPr lang="ru-RU" sz="1400" dirty="0">
                <a:solidFill>
                  <a:srgbClr val="0000FF"/>
                </a:solidFill>
                <a:latin typeface="Times New Roman" pitchFamily="18" charset="0"/>
                <a:cs typeface="Times New Roman" pitchFamily="18" charset="0"/>
              </a:rPr>
              <a:t>исполнение  491,5 тыс. рублей (123,9%)</a:t>
            </a:r>
          </a:p>
          <a:p>
            <a:pPr algn="ctr">
              <a:defRPr/>
            </a:pPr>
            <a:r>
              <a:rPr lang="ru-RU" sz="1400" b="1" dirty="0">
                <a:solidFill>
                  <a:srgbClr val="000000"/>
                </a:solidFill>
                <a:latin typeface="Times New Roman" pitchFamily="18" charset="0"/>
                <a:cs typeface="Times New Roman" pitchFamily="18" charset="0"/>
              </a:rPr>
              <a:t>  </a:t>
            </a:r>
          </a:p>
        </p:txBody>
      </p:sp>
      <p:pic>
        <p:nvPicPr>
          <p:cNvPr id="8" name="Рисунок 7" descr="images.jpg">
            <a:extLst>
              <a:ext uri="{FF2B5EF4-FFF2-40B4-BE49-F238E27FC236}">
                <a16:creationId xmlns:a16="http://schemas.microsoft.com/office/drawing/2014/main" id="{2D7B9DEF-D6FE-5500-7A49-F03F10E0E712}"/>
              </a:ext>
            </a:extLst>
          </p:cNvPr>
          <p:cNvPicPr>
            <a:picLocks noChangeAspect="1"/>
          </p:cNvPicPr>
          <p:nvPr/>
        </p:nvPicPr>
        <p:blipFill>
          <a:blip r:embed="rId2"/>
          <a:stretch>
            <a:fillRect/>
          </a:stretch>
        </p:blipFill>
        <p:spPr>
          <a:xfrm>
            <a:off x="1214414" y="2786058"/>
            <a:ext cx="6643734" cy="3720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4">
            <a:extLst>
              <a:ext uri="{FF2B5EF4-FFF2-40B4-BE49-F238E27FC236}">
                <a16:creationId xmlns:a16="http://schemas.microsoft.com/office/drawing/2014/main" id="{D88930A8-3409-23DF-8DA8-9ACFD6532CAE}"/>
              </a:ext>
            </a:extLst>
          </p:cNvPr>
          <p:cNvSpPr>
            <a:spLocks noGrp="1"/>
          </p:cNvSpPr>
          <p:nvPr>
            <p:ph type="title"/>
          </p:nvPr>
        </p:nvSpPr>
        <p:spPr>
          <a:xfrm>
            <a:off x="142875" y="142875"/>
            <a:ext cx="8786813" cy="714375"/>
          </a:xfrm>
        </p:spPr>
        <p:txBody>
          <a:bodyPr/>
          <a:lstStyle/>
          <a:p>
            <a:pPr algn="ctr" eaLnBrk="1" hangingPunct="1"/>
            <a:r>
              <a:rPr lang="ru-RU" altLang="ru-RU" sz="1800" b="1">
                <a:solidFill>
                  <a:srgbClr val="0000FF"/>
                </a:solidFill>
                <a:latin typeface="Times New Roman" panose="02020603050405020304" pitchFamily="18" charset="0"/>
                <a:cs typeface="Times New Roman" panose="02020603050405020304" pitchFamily="18" charset="0"/>
              </a:rPr>
              <a:t>Исполнение бюджета за 2025 год </a:t>
            </a:r>
            <a:br>
              <a:rPr lang="ru-RU" altLang="ru-RU" sz="1800" b="1">
                <a:solidFill>
                  <a:srgbClr val="0000FF"/>
                </a:solidFill>
                <a:latin typeface="Times New Roman" panose="02020603050405020304" pitchFamily="18" charset="0"/>
                <a:cs typeface="Times New Roman" panose="02020603050405020304" pitchFamily="18" charset="0"/>
              </a:rPr>
            </a:br>
            <a:r>
              <a:rPr lang="ru-RU" altLang="ru-RU" sz="1800" b="1">
                <a:solidFill>
                  <a:srgbClr val="0000FF"/>
                </a:solidFill>
                <a:latin typeface="Times New Roman" panose="02020603050405020304" pitchFamily="18" charset="0"/>
                <a:cs typeface="Times New Roman" panose="02020603050405020304" pitchFamily="18" charset="0"/>
              </a:rPr>
              <a:t>в разрезе функциональной классификации расходов</a:t>
            </a:r>
            <a:endParaRPr lang="ru-RU" altLang="ru-RU" sz="1800">
              <a:solidFill>
                <a:srgbClr val="0000FF"/>
              </a:solidFill>
              <a:latin typeface="Times New Roman" panose="02020603050405020304" pitchFamily="18" charset="0"/>
              <a:cs typeface="Times New Roman" panose="02020603050405020304" pitchFamily="18" charset="0"/>
            </a:endParaRPr>
          </a:p>
        </p:txBody>
      </p:sp>
      <p:sp>
        <p:nvSpPr>
          <p:cNvPr id="11" name="Овал 3">
            <a:extLst>
              <a:ext uri="{FF2B5EF4-FFF2-40B4-BE49-F238E27FC236}">
                <a16:creationId xmlns:a16="http://schemas.microsoft.com/office/drawing/2014/main" id="{B1FB9A93-0031-D180-A190-CF50E1FE4609}"/>
              </a:ext>
            </a:extLst>
          </p:cNvPr>
          <p:cNvSpPr>
            <a:extLst>
              <a:ext uri="smNativeData"/>
            </a:extLst>
          </p:cNvSpPr>
          <p:nvPr/>
        </p:nvSpPr>
        <p:spPr>
          <a:xfrm>
            <a:off x="857250" y="857250"/>
            <a:ext cx="7786688" cy="571500"/>
          </a:xfrm>
          <a:prstGeom prst="ellipse">
            <a:avLst/>
          </a:prstGeom>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sz="1400" b="1" dirty="0">
              <a:solidFill>
                <a:srgbClr val="000000"/>
              </a:solidFill>
              <a:latin typeface="Times New Roman" pitchFamily="18" charset="0"/>
              <a:cs typeface="Times New Roman" pitchFamily="18" charset="0"/>
            </a:endParaRPr>
          </a:p>
          <a:p>
            <a:pPr algn="ctr">
              <a:defRPr/>
            </a:pPr>
            <a:r>
              <a:rPr lang="ru-RU" sz="1400" b="1" dirty="0">
                <a:solidFill>
                  <a:srgbClr val="000000"/>
                </a:solidFill>
                <a:latin typeface="Times New Roman" pitchFamily="18" charset="0"/>
                <a:cs typeface="Times New Roman" pitchFamily="18" charset="0"/>
              </a:rPr>
              <a:t>Физическая культура и спорт   </a:t>
            </a:r>
          </a:p>
          <a:p>
            <a:pPr algn="ctr">
              <a:defRPr/>
            </a:pPr>
            <a:r>
              <a:rPr lang="ru-RU" sz="1400" dirty="0">
                <a:solidFill>
                  <a:srgbClr val="0000FF"/>
                </a:solidFill>
                <a:latin typeface="Times New Roman" pitchFamily="18" charset="0"/>
                <a:cs typeface="Times New Roman" pitchFamily="18" charset="0"/>
              </a:rPr>
              <a:t>исполнение 4 000,0 тыс. рублей (97,9%)</a:t>
            </a:r>
          </a:p>
          <a:p>
            <a:pPr algn="ctr">
              <a:defRPr/>
            </a:pPr>
            <a:endParaRPr lang="ru-RU" sz="1400" b="1" dirty="0">
              <a:solidFill>
                <a:srgbClr val="000000"/>
              </a:solidFill>
              <a:latin typeface="Times New Roman" pitchFamily="18" charset="0"/>
              <a:cs typeface="Times New Roman" pitchFamily="18" charset="0"/>
            </a:endParaRPr>
          </a:p>
        </p:txBody>
      </p:sp>
      <p:sp>
        <p:nvSpPr>
          <p:cNvPr id="30724" name="AutoShape 12" descr="X34q_RcVsg-iulCC4tvN1bhpJ3gPMlpahxJWDKhYFTUZtVjFVyCb3QPUvGCaYwewI2tjzyZiiLmDeZUPa2_T9m_7.jpg">
            <a:extLst>
              <a:ext uri="{FF2B5EF4-FFF2-40B4-BE49-F238E27FC236}">
                <a16:creationId xmlns:a16="http://schemas.microsoft.com/office/drawing/2014/main" id="{AA7BA3F2-D618-1844-4DDC-5897F61396C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14" name="Скругленный прямоугольник 101">
            <a:extLst>
              <a:ext uri="{FF2B5EF4-FFF2-40B4-BE49-F238E27FC236}">
                <a16:creationId xmlns:a16="http://schemas.microsoft.com/office/drawing/2014/main" id="{0EFA4DB7-CDDF-4F6D-1CD1-6F8A76030022}"/>
              </a:ext>
            </a:extLst>
          </p:cNvPr>
          <p:cNvSpPr>
            <a:extLst>
              <a:ext uri="smNativeData"/>
            </a:extLst>
          </p:cNvSpPr>
          <p:nvPr/>
        </p:nvSpPr>
        <p:spPr>
          <a:xfrm>
            <a:off x="71438" y="1928813"/>
            <a:ext cx="3500437" cy="1285875"/>
          </a:xfrm>
          <a:prstGeom prst="roundRect">
            <a:avLst>
              <a:gd name="adj" fmla="val 16667"/>
            </a:avLst>
          </a:prstGeom>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200" b="1" dirty="0">
                <a:solidFill>
                  <a:srgbClr val="000000"/>
                </a:solidFill>
                <a:latin typeface="Times New Roman" pitchFamily="18" charset="0"/>
                <a:cs typeface="Times New Roman" pitchFamily="18" charset="0"/>
              </a:rPr>
              <a:t>Расходы на обеспечение  деятельности подведомственного учреждения МБУ                   «Дом Культуры «Лесник» - субсидия ,</a:t>
            </a:r>
          </a:p>
          <a:p>
            <a:pPr algn="ctr">
              <a:defRPr/>
            </a:pPr>
            <a:r>
              <a:rPr lang="ru-RU" sz="1200" dirty="0">
                <a:solidFill>
                  <a:srgbClr val="000000"/>
                </a:solidFill>
                <a:latin typeface="Times New Roman" pitchFamily="18" charset="0"/>
                <a:cs typeface="Times New Roman" pitchFamily="18" charset="0"/>
              </a:rPr>
              <a:t> </a:t>
            </a:r>
            <a:r>
              <a:rPr lang="ru-RU" sz="1200" dirty="0">
                <a:solidFill>
                  <a:srgbClr val="0000FF"/>
                </a:solidFill>
                <a:latin typeface="Times New Roman" pitchFamily="18" charset="0"/>
                <a:cs typeface="Times New Roman" pitchFamily="18" charset="0"/>
              </a:rPr>
              <a:t>исполнение в сумме 3 668,9 тыс. рублей</a:t>
            </a:r>
          </a:p>
        </p:txBody>
      </p:sp>
      <p:sp>
        <p:nvSpPr>
          <p:cNvPr id="16" name="Скругленный прямоугольник 101">
            <a:extLst>
              <a:ext uri="{FF2B5EF4-FFF2-40B4-BE49-F238E27FC236}">
                <a16:creationId xmlns:a16="http://schemas.microsoft.com/office/drawing/2014/main" id="{59F54570-593D-C1FF-CB95-2FD906B193BC}"/>
              </a:ext>
            </a:extLst>
          </p:cNvPr>
          <p:cNvSpPr>
            <a:extLst>
              <a:ext uri="smNativeData"/>
            </a:extLst>
          </p:cNvSpPr>
          <p:nvPr/>
        </p:nvSpPr>
        <p:spPr>
          <a:xfrm>
            <a:off x="3786188" y="1714500"/>
            <a:ext cx="5286375" cy="2071688"/>
          </a:xfrm>
          <a:prstGeom prst="roundRect">
            <a:avLst>
              <a:gd name="adj" fmla="val 16667"/>
            </a:avLst>
          </a:prstGeom>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200" b="1" dirty="0">
                <a:solidFill>
                  <a:srgbClr val="000000"/>
                </a:solidFill>
                <a:latin typeface="Times New Roman" pitchFamily="18" charset="0"/>
                <a:cs typeface="Times New Roman" pitchFamily="18" charset="0"/>
              </a:rPr>
              <a:t>Проведение общепоселковых мероприятий в сфере физической культуры и спорта, </a:t>
            </a:r>
            <a:r>
              <a:rPr lang="ru-RU" sz="1200" dirty="0">
                <a:solidFill>
                  <a:srgbClr val="0000FF"/>
                </a:solidFill>
                <a:latin typeface="Times New Roman" pitchFamily="18" charset="0"/>
                <a:cs typeface="Times New Roman" pitchFamily="18" charset="0"/>
              </a:rPr>
              <a:t>исполнение в сумме 331,1 тыс. рублей: День защитника Отечества «А ну-ка парни», военно-патриотическая игра «</a:t>
            </a:r>
            <a:r>
              <a:rPr lang="ru-RU" sz="1200" dirty="0" err="1">
                <a:solidFill>
                  <a:srgbClr val="0000FF"/>
                </a:solidFill>
                <a:latin typeface="Times New Roman" pitchFamily="18" charset="0"/>
                <a:cs typeface="Times New Roman" pitchFamily="18" charset="0"/>
              </a:rPr>
              <a:t>Зарничка</a:t>
            </a:r>
            <a:r>
              <a:rPr lang="ru-RU" sz="1200" dirty="0">
                <a:solidFill>
                  <a:srgbClr val="0000FF"/>
                </a:solidFill>
                <a:latin typeface="Times New Roman" pitchFamily="18" charset="0"/>
                <a:cs typeface="Times New Roman" pitchFamily="18" charset="0"/>
              </a:rPr>
              <a:t>», спортивные состязания на «Масленицу», «День Победы», «День защиты детей», «День молодёжи», «День физкультурника», «День поселка»,  кубок Главы поселения по баскетболу, турнир по художественной гимнастике «Краски весны», открытое первенство по волейболу на кубок Главы, соревнования по настольному теннису среди женщин, посвящённые Дню Матери,</a:t>
            </a:r>
          </a:p>
          <a:p>
            <a:pPr algn="ctr">
              <a:defRPr/>
            </a:pPr>
            <a:r>
              <a:rPr lang="ru-RU" sz="1200" dirty="0">
                <a:solidFill>
                  <a:srgbClr val="0000FF"/>
                </a:solidFill>
                <a:latin typeface="Times New Roman" pitchFamily="18" charset="0"/>
                <a:cs typeface="Times New Roman" pitchFamily="18" charset="0"/>
              </a:rPr>
              <a:t> соревнования посвящённые Дню инвалида «Сильные духом», соревнования по бадминтону, посвящённые Дню Конституции</a:t>
            </a:r>
          </a:p>
        </p:txBody>
      </p:sp>
      <p:cxnSp>
        <p:nvCxnSpPr>
          <p:cNvPr id="17" name="Прямая со стрелкой 16">
            <a:extLst>
              <a:ext uri="{FF2B5EF4-FFF2-40B4-BE49-F238E27FC236}">
                <a16:creationId xmlns:a16="http://schemas.microsoft.com/office/drawing/2014/main" id="{479E78A8-4E1A-DD63-CE67-0F2DDD65F343}"/>
              </a:ext>
            </a:extLst>
          </p:cNvPr>
          <p:cNvCxnSpPr/>
          <p:nvPr/>
        </p:nvCxnSpPr>
        <p:spPr>
          <a:xfrm rot="5400000">
            <a:off x="1913732" y="1447006"/>
            <a:ext cx="247650" cy="2111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6342CE29-A2AD-D15B-8025-ECDB3D9253F1}"/>
              </a:ext>
            </a:extLst>
          </p:cNvPr>
          <p:cNvCxnSpPr/>
          <p:nvPr/>
        </p:nvCxnSpPr>
        <p:spPr>
          <a:xfrm>
            <a:off x="6786563" y="1428750"/>
            <a:ext cx="285750" cy="2857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29" name="Рисунок 8" descr="HJzE9fWWL0Mq4AbsYU4GImCBVe3kfqiEVgLFsZXIuGLwcwE3ZRrjgTN4M-Ba43MkNo7iCOXLzA01w3aqAnrc2TeI.jpg">
            <a:extLst>
              <a:ext uri="{FF2B5EF4-FFF2-40B4-BE49-F238E27FC236}">
                <a16:creationId xmlns:a16="http://schemas.microsoft.com/office/drawing/2014/main" id="{0EA31166-2B3E-CB79-736A-9906EABD7F9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0500" y="3929063"/>
            <a:ext cx="4953000" cy="2786062"/>
          </a:xfrm>
          <a:prstGeom prst="rect">
            <a:avLst/>
          </a:prstGeom>
          <a:ln>
            <a:noFill/>
          </a:ln>
          <a:effectLst>
            <a:outerShdw blurRad="292100" dist="139700" dir="2700000" algn="tl" rotWithShape="0">
              <a:srgbClr val="333333">
                <a:alpha val="65000"/>
              </a:srgbClr>
            </a:outerShdw>
          </a:effectLst>
        </p:spPr>
      </p:pic>
      <p:pic>
        <p:nvPicPr>
          <p:cNvPr id="30730" name="Рисунок 9" descr="tXmxDm4x6U-n7H4zUa2qvkzYSAZUbw1kUUqAVHrPIGwCMr-wVIoY1lkrPZMb9rorska45hrIO_B_kXSAQvZITbip.jpg">
            <a:extLst>
              <a:ext uri="{FF2B5EF4-FFF2-40B4-BE49-F238E27FC236}">
                <a16:creationId xmlns:a16="http://schemas.microsoft.com/office/drawing/2014/main" id="{191F605B-11D3-8CA5-AC1D-A8BD1662AF6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25" y="3500438"/>
            <a:ext cx="2889250" cy="31384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3" descr="qKRx_tJy1rl18UVYSZIm9bgy0VyImrqRI0jM5V1l4wqA_NGA-tuxLVD-GUQ1kmZLxh8ZfxNoxAZgm04ghdHmaVji.jpg">
            <a:extLst>
              <a:ext uri="{FF2B5EF4-FFF2-40B4-BE49-F238E27FC236}">
                <a16:creationId xmlns:a16="http://schemas.microsoft.com/office/drawing/2014/main" id="{AE8C7BB5-02BD-1767-6223-17403EE12C5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5">
            <a:extLst>
              <a:ext uri="{FF2B5EF4-FFF2-40B4-BE49-F238E27FC236}">
                <a16:creationId xmlns:a16="http://schemas.microsoft.com/office/drawing/2014/main" id="{CD08F01E-ED14-6F69-1E33-3EA88D636400}"/>
              </a:ext>
            </a:extLst>
          </p:cNvPr>
          <p:cNvSpPr txBox="1">
            <a:spLocks noChangeArrowheads="1"/>
          </p:cNvSpPr>
          <p:nvPr/>
        </p:nvSpPr>
        <p:spPr bwMode="auto">
          <a:xfrm>
            <a:off x="142844" y="0"/>
            <a:ext cx="6715125" cy="2554545"/>
          </a:xfrm>
          <a:prstGeom prst="rect">
            <a:avLst/>
          </a:prstGeom>
          <a:noFill/>
          <a:ln w="9525">
            <a:noFill/>
            <a:miter lim="800000"/>
            <a:headEnd/>
            <a:tailEnd/>
          </a:ln>
        </p:spPr>
        <p:txBody>
          <a:bodyPr>
            <a:spAutoFit/>
          </a:bodyPr>
          <a:lstStyle/>
          <a:p>
            <a:pPr algn="ctr">
              <a:defRPr/>
            </a:pPr>
            <a:r>
              <a:rPr lang="ru-RU" sz="80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Спасибо </a:t>
            </a:r>
          </a:p>
          <a:p>
            <a:pPr algn="ctr">
              <a:defRPr/>
            </a:pPr>
            <a:r>
              <a:rPr lang="ru-RU" sz="80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за внимание!</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3">
            <a:extLst>
              <a:ext uri="{FF2B5EF4-FFF2-40B4-BE49-F238E27FC236}">
                <a16:creationId xmlns:a16="http://schemas.microsoft.com/office/drawing/2014/main" id="{89B97D4C-F9DF-A571-8091-33C9DD490F35}"/>
              </a:ext>
            </a:extLst>
          </p:cNvPr>
          <p:cNvSpPr>
            <a:spLocks noChangeArrowheads="1"/>
          </p:cNvSpPr>
          <p:nvPr/>
        </p:nvSpPr>
        <p:spPr bwMode="auto">
          <a:xfrm>
            <a:off x="357158" y="0"/>
            <a:ext cx="8572500" cy="1071563"/>
          </a:xfrm>
          <a:prstGeom prst="rect">
            <a:avLst/>
          </a:prstGeom>
          <a:noFill/>
          <a:ln w="9525">
            <a:noFill/>
            <a:miter lim="800000"/>
            <a:headEnd/>
            <a:tailEnd/>
          </a:ln>
          <a:effectLst>
            <a:glow rad="63500">
              <a:schemeClr val="bg1">
                <a:alpha val="40000"/>
              </a:schemeClr>
            </a:glow>
          </a:effectLst>
        </p:spPr>
        <p:txBody>
          <a:bodyPr/>
          <a:lstStyle/>
          <a:p>
            <a:pPr algn="ctr">
              <a:defRPr/>
            </a:pPr>
            <a:r>
              <a:rPr lang="ru-RU" sz="2500" b="1" i="1" dirty="0">
                <a:solidFill>
                  <a:srgbClr val="0000FF"/>
                </a:solidFill>
                <a:latin typeface="Times New Roman" pitchFamily="18" charset="0"/>
                <a:cs typeface="Times New Roman" pitchFamily="18" charset="0"/>
              </a:rPr>
              <a:t>Исполнение бюджета  муниципального образования </a:t>
            </a:r>
          </a:p>
          <a:p>
            <a:pPr algn="ctr">
              <a:defRPr/>
            </a:pPr>
            <a:r>
              <a:rPr lang="ru-RU" sz="2500" b="1" i="1" dirty="0">
                <a:solidFill>
                  <a:srgbClr val="0000FF"/>
                </a:solidFill>
                <a:latin typeface="Times New Roman" pitchFamily="18" charset="0"/>
                <a:cs typeface="Times New Roman" pitchFamily="18" charset="0"/>
              </a:rPr>
              <a:t> сельское поселение Унъюган за 1 полугодие 2025 года</a:t>
            </a:r>
            <a:endParaRPr lang="ru-RU" sz="2500" i="1" dirty="0">
              <a:solidFill>
                <a:srgbClr val="0000FF"/>
              </a:solidFill>
              <a:latin typeface="Times New Roman" pitchFamily="18" charset="0"/>
              <a:cs typeface="Times New Roman" pitchFamily="18" charset="0"/>
            </a:endParaRPr>
          </a:p>
        </p:txBody>
      </p:sp>
      <p:sp>
        <p:nvSpPr>
          <p:cNvPr id="16389" name="Прямоугольник 4">
            <a:extLst>
              <a:ext uri="{FF2B5EF4-FFF2-40B4-BE49-F238E27FC236}">
                <a16:creationId xmlns:a16="http://schemas.microsoft.com/office/drawing/2014/main" id="{D9ABBC17-8037-3EC8-F7FE-20AC98317CAF}"/>
              </a:ext>
            </a:extLst>
          </p:cNvPr>
          <p:cNvSpPr>
            <a:spLocks noChangeArrowheads="1"/>
          </p:cNvSpPr>
          <p:nvPr/>
        </p:nvSpPr>
        <p:spPr bwMode="auto">
          <a:xfrm>
            <a:off x="142875" y="357188"/>
            <a:ext cx="8715375"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u-RU" altLang="ru-RU" sz="2400" b="1">
              <a:solidFill>
                <a:srgbClr val="000000"/>
              </a:solidFill>
              <a:latin typeface="Times New Roman" panose="02020603050405020304" pitchFamily="18" charset="0"/>
              <a:cs typeface="Times New Roman" panose="02020603050405020304" pitchFamily="18" charset="0"/>
            </a:endParaRPr>
          </a:p>
          <a:p>
            <a:pPr algn="ctr" eaLnBrk="1" hangingPunct="1"/>
            <a:r>
              <a:rPr lang="ru-RU" altLang="ru-RU" sz="2400" b="1">
                <a:solidFill>
                  <a:srgbClr val="000000"/>
                </a:solidFill>
                <a:latin typeface="Times New Roman" panose="02020603050405020304" pitchFamily="18" charset="0"/>
                <a:cs typeface="Times New Roman" panose="02020603050405020304" pitchFamily="18" charset="0"/>
              </a:rPr>
              <a:t>Информация подготовлена на основании:</a:t>
            </a:r>
          </a:p>
          <a:p>
            <a:pPr algn="just" eaLnBrk="1" hangingPunct="1"/>
            <a:r>
              <a:rPr lang="ru-RU" altLang="ru-RU" sz="1600" b="1">
                <a:solidFill>
                  <a:srgbClr val="000000"/>
                </a:solidFill>
                <a:latin typeface="Times New Roman" panose="02020603050405020304" pitchFamily="18" charset="0"/>
                <a:cs typeface="Times New Roman" panose="02020603050405020304" pitchFamily="18" charset="0"/>
              </a:rPr>
              <a:t>- </a:t>
            </a:r>
            <a:r>
              <a:rPr lang="ru-RU" altLang="ru-RU" sz="1600">
                <a:solidFill>
                  <a:srgbClr val="000000"/>
                </a:solidFill>
                <a:latin typeface="Times New Roman" panose="02020603050405020304" pitchFamily="18" charset="0"/>
                <a:cs typeface="Times New Roman" panose="02020603050405020304" pitchFamily="18" charset="0"/>
              </a:rPr>
              <a:t>решения Совета депутатов сельского поселения Унъюган от 11.12.2024 №54 «О бюджете муниципального образования сельское поселение Унъюган на 2025 год и плановый период 2026 и 2027 годов»;</a:t>
            </a:r>
          </a:p>
          <a:p>
            <a:pPr algn="just" eaLnBrk="1" hangingPunct="1">
              <a:buFontTx/>
              <a:buChar char="-"/>
            </a:pPr>
            <a:r>
              <a:rPr lang="ru-RU" altLang="ru-RU" sz="1600">
                <a:solidFill>
                  <a:srgbClr val="000000"/>
                </a:solidFill>
                <a:latin typeface="Times New Roman" panose="02020603050405020304" pitchFamily="18" charset="0"/>
                <a:cs typeface="Times New Roman" panose="02020603050405020304" pitchFamily="18" charset="0"/>
              </a:rPr>
              <a:t> решения Совета депутатов сельского поселения Унъюган от 20.02.2025 №2 «</a:t>
            </a:r>
            <a:r>
              <a:rPr lang="ru-RU" altLang="ru-RU" sz="1600">
                <a:latin typeface="Times New Roman" panose="02020603050405020304" pitchFamily="18" charset="0"/>
                <a:cs typeface="Times New Roman" panose="02020603050405020304" pitchFamily="18" charset="0"/>
              </a:rPr>
              <a:t>О внесении изменений в решение Совета депутатов сельского поселения Унъюган от 11.12.2024 №54 «О бюджете муниципального образования сельское поселение Унъюган на 2025 год и на плановый период 2026 и 2027 годов»</a:t>
            </a:r>
            <a:r>
              <a:rPr lang="ru-RU" altLang="ru-RU" sz="1600">
                <a:solidFill>
                  <a:srgbClr val="000000"/>
                </a:solidFill>
                <a:latin typeface="Times New Roman" panose="02020603050405020304" pitchFamily="18" charset="0"/>
                <a:cs typeface="Times New Roman" panose="02020603050405020304" pitchFamily="18" charset="0"/>
              </a:rPr>
              <a:t>;</a:t>
            </a:r>
          </a:p>
          <a:p>
            <a:pPr algn="just" eaLnBrk="1" hangingPunct="1">
              <a:buFontTx/>
              <a:buChar char="-"/>
            </a:pPr>
            <a:r>
              <a:rPr lang="ru-RU" altLang="ru-RU" sz="1600">
                <a:solidFill>
                  <a:srgbClr val="000000"/>
                </a:solidFill>
                <a:latin typeface="Times New Roman" panose="02020603050405020304" pitchFamily="18" charset="0"/>
                <a:cs typeface="Times New Roman" panose="02020603050405020304" pitchFamily="18" charset="0"/>
              </a:rPr>
              <a:t> решения Совета депутатов сельского поселения Унъюган от 23.05.2025 №25 «</a:t>
            </a:r>
            <a:r>
              <a:rPr lang="ru-RU" altLang="ru-RU" sz="1600">
                <a:latin typeface="Times New Roman" panose="02020603050405020304" pitchFamily="18" charset="0"/>
                <a:cs typeface="Times New Roman" panose="02020603050405020304" pitchFamily="18" charset="0"/>
              </a:rPr>
              <a:t>О внесении изменений в решение Совета депутатов сельского поселения Унъюган от 11.12.2024 №54 «О бюджете муниципального образования сельское поселение Унъюган на 2025 год и на плановый период 2026 и 2027 годов»</a:t>
            </a:r>
            <a:r>
              <a:rPr lang="ru-RU" altLang="ru-RU" sz="1600">
                <a:solidFill>
                  <a:srgbClr val="000000"/>
                </a:solidFill>
                <a:latin typeface="Times New Roman" panose="02020603050405020304" pitchFamily="18" charset="0"/>
                <a:cs typeface="Times New Roman" panose="02020603050405020304" pitchFamily="18" charset="0"/>
              </a:rPr>
              <a:t>;</a:t>
            </a:r>
          </a:p>
          <a:p>
            <a:pPr algn="just" eaLnBrk="1" hangingPunct="1">
              <a:buFontTx/>
              <a:buChar char="-"/>
            </a:pPr>
            <a:r>
              <a:rPr lang="ru-RU" altLang="ru-RU" sz="1600">
                <a:solidFill>
                  <a:srgbClr val="000000"/>
                </a:solidFill>
                <a:latin typeface="Times New Roman" panose="02020603050405020304" pitchFamily="18" charset="0"/>
                <a:cs typeface="Times New Roman" panose="02020603050405020304" pitchFamily="18" charset="0"/>
              </a:rPr>
              <a:t> решения Совета депутатов сельского поселения Унъюган от 31.10.2025 №40 «</a:t>
            </a:r>
            <a:r>
              <a:rPr lang="ru-RU" altLang="ru-RU" sz="1600">
                <a:latin typeface="Times New Roman" panose="02020603050405020304" pitchFamily="18" charset="0"/>
                <a:cs typeface="Times New Roman" panose="02020603050405020304" pitchFamily="18" charset="0"/>
              </a:rPr>
              <a:t>О внесении изменений в решение Совета депутатов сельского поселения Унъюган от 11.12.2024 №54 «О бюджете муниципального образования сельское поселение Унъюган на 2025 год и на плановый период 2026 и 2027 годов»</a:t>
            </a:r>
            <a:r>
              <a:rPr lang="ru-RU" altLang="ru-RU" sz="1600">
                <a:solidFill>
                  <a:srgbClr val="000000"/>
                </a:solidFill>
                <a:latin typeface="Times New Roman" panose="02020603050405020304" pitchFamily="18" charset="0"/>
                <a:cs typeface="Times New Roman" panose="02020603050405020304" pitchFamily="18" charset="0"/>
              </a:rPr>
              <a:t>;</a:t>
            </a:r>
          </a:p>
          <a:p>
            <a:pPr algn="just" eaLnBrk="1" hangingPunct="1">
              <a:buFontTx/>
              <a:buChar char="-"/>
            </a:pPr>
            <a:r>
              <a:rPr lang="ru-RU" altLang="ru-RU" sz="1600">
                <a:solidFill>
                  <a:srgbClr val="000000"/>
                </a:solidFill>
                <a:latin typeface="Times New Roman" panose="02020603050405020304" pitchFamily="18" charset="0"/>
                <a:cs typeface="Times New Roman" panose="02020603050405020304" pitchFamily="18" charset="0"/>
              </a:rPr>
              <a:t> решения Совета депутатов сельского поселения Унъюган от 23.12.2025 №57 «</a:t>
            </a:r>
            <a:r>
              <a:rPr lang="ru-RU" altLang="ru-RU" sz="1600">
                <a:latin typeface="Times New Roman" panose="02020603050405020304" pitchFamily="18" charset="0"/>
                <a:cs typeface="Times New Roman" panose="02020603050405020304" pitchFamily="18" charset="0"/>
              </a:rPr>
              <a:t>О внесении изменений в решение Совета депутатов сельского поселения Унъюган от 11.12.2024 №54 «О бюджете муниципального образования сельское поселение Унъюган на 2025 год и на плановый период 2026 и 2027 годов»</a:t>
            </a:r>
            <a:r>
              <a:rPr lang="ru-RU" altLang="ru-RU" sz="1600">
                <a:solidFill>
                  <a:srgbClr val="000000"/>
                </a:solidFill>
                <a:latin typeface="Times New Roman" panose="02020603050405020304" pitchFamily="18" charset="0"/>
                <a:cs typeface="Times New Roman" panose="02020603050405020304" pitchFamily="18" charset="0"/>
              </a:rPr>
              <a:t>.</a:t>
            </a:r>
            <a:endParaRPr lang="ru-RU" altLang="ru-RU" sz="2400">
              <a:latin typeface="Times New Roman" panose="02020603050405020304" pitchFamily="18" charset="0"/>
              <a:cs typeface="Times New Roman" panose="02020603050405020304" pitchFamily="18" charset="0"/>
            </a:endParaRPr>
          </a:p>
          <a:p>
            <a:pPr eaLnBrk="1" hangingPunct="1"/>
            <a:r>
              <a:rPr lang="ru-RU" altLang="ru-RU" sz="2000" b="1">
                <a:solidFill>
                  <a:srgbClr val="000000"/>
                </a:solidFill>
                <a:latin typeface="Times New Roman" panose="02020603050405020304" pitchFamily="18" charset="0"/>
                <a:cs typeface="Times New Roman" panose="02020603050405020304" pitchFamily="18" charset="0"/>
              </a:rPr>
              <a:t>Финансово-экономический отдел</a:t>
            </a:r>
          </a:p>
          <a:p>
            <a:pPr eaLnBrk="1" hangingPunct="1"/>
            <a:r>
              <a:rPr lang="ru-RU" altLang="ru-RU" sz="2000" b="1">
                <a:solidFill>
                  <a:srgbClr val="000000"/>
                </a:solidFill>
                <a:latin typeface="Times New Roman" panose="02020603050405020304" pitchFamily="18" charset="0"/>
                <a:cs typeface="Times New Roman" panose="02020603050405020304" pitchFamily="18" charset="0"/>
              </a:rPr>
              <a:t>Администрации сельского поселения Унъюган</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3">
            <a:extLst>
              <a:ext uri="{FF2B5EF4-FFF2-40B4-BE49-F238E27FC236}">
                <a16:creationId xmlns:a16="http://schemas.microsoft.com/office/drawing/2014/main" id="{E86E9148-9642-EF6E-BE24-943AF4C3A874}"/>
              </a:ext>
            </a:extLst>
          </p:cNvPr>
          <p:cNvSpPr>
            <a:spLocks noChangeArrowheads="1"/>
          </p:cNvSpPr>
          <p:nvPr/>
        </p:nvSpPr>
        <p:spPr bwMode="auto">
          <a:xfrm>
            <a:off x="357188" y="44450"/>
            <a:ext cx="8429625" cy="954088"/>
          </a:xfrm>
          <a:prstGeom prst="rect">
            <a:avLst/>
          </a:prstGeom>
          <a:noFill/>
          <a:ln w="9525">
            <a:no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a:lstStyle/>
          <a:p>
            <a:pPr algn="ctr">
              <a:defRPr/>
            </a:pPr>
            <a:r>
              <a:rPr lang="ru-RU" sz="2800" b="1" i="1" dirty="0">
                <a:solidFill>
                  <a:schemeClr val="accent6">
                    <a:lumMod val="50000"/>
                  </a:schemeClr>
                </a:solidFill>
                <a:latin typeface="Times New Roman" pitchFamily="18" charset="0"/>
                <a:cs typeface="Times New Roman" pitchFamily="18" charset="0"/>
              </a:rPr>
              <a:t>Основные параметры бюджета сельского поселения Унъюган за 2025 год</a:t>
            </a:r>
            <a:endParaRPr lang="ru-RU" sz="2800" i="1" dirty="0">
              <a:solidFill>
                <a:schemeClr val="accent6">
                  <a:lumMod val="50000"/>
                </a:schemeClr>
              </a:solidFill>
              <a:latin typeface="Times New Roman" pitchFamily="18" charset="0"/>
              <a:cs typeface="Times New Roman" pitchFamily="18" charset="0"/>
            </a:endParaRPr>
          </a:p>
        </p:txBody>
      </p:sp>
      <p:sp>
        <p:nvSpPr>
          <p:cNvPr id="3" name="Скругленный прямоугольник 6">
            <a:extLst>
              <a:ext uri="{FF2B5EF4-FFF2-40B4-BE49-F238E27FC236}">
                <a16:creationId xmlns:a16="http://schemas.microsoft.com/office/drawing/2014/main" id="{8B586841-D9E9-20BD-B9DC-E354E791E838}"/>
              </a:ext>
            </a:extLst>
          </p:cNvPr>
          <p:cNvSpPr>
            <a:extLst>
              <a:ext uri="smNativeData"/>
            </a:extLst>
          </p:cNvSpPr>
          <p:nvPr/>
        </p:nvSpPr>
        <p:spPr>
          <a:xfrm>
            <a:off x="357188" y="1214438"/>
            <a:ext cx="8429625" cy="642937"/>
          </a:xfrm>
          <a:prstGeom prst="roundRect">
            <a:avLst>
              <a:gd name="adj" fmla="val 16667"/>
            </a:avLst>
          </a:prstGeom>
          <a:solidFill>
            <a:schemeClr val="accent6">
              <a:lumMod val="20000"/>
              <a:lumOff val="80000"/>
            </a:schemeClr>
          </a:solidFill>
          <a:ln>
            <a:solidFill>
              <a:schemeClr val="accent6">
                <a:lumMod val="50000"/>
              </a:schemeClr>
            </a:solidFill>
          </a:ln>
          <a:effectLst>
            <a:outerShdw blurRad="50800" dist="38100" dir="16200000" rotWithShape="0">
              <a:prstClr val="black">
                <a:alpha val="40000"/>
              </a:prstClr>
            </a:outerShdw>
          </a:effectLst>
        </p:spPr>
        <p:txBody>
          <a:bodyPr anchor="ctr"/>
          <a:lstStyle/>
          <a:p>
            <a:pPr algn="ctr">
              <a:defRPr/>
            </a:pPr>
            <a:r>
              <a:rPr lang="ru-RU" sz="1400" b="1" dirty="0">
                <a:solidFill>
                  <a:srgbClr val="000000"/>
                </a:solidFill>
                <a:latin typeface="Times New Roman" pitchFamily="18" charset="0"/>
                <a:cs typeface="Times New Roman" pitchFamily="18" charset="0"/>
              </a:rPr>
              <a:t>Первоначальный утвержденный план </a:t>
            </a:r>
          </a:p>
          <a:p>
            <a:pPr algn="ctr">
              <a:defRPr/>
            </a:pPr>
            <a:r>
              <a:rPr lang="ru-RU" sz="1400" b="1" dirty="0">
                <a:solidFill>
                  <a:srgbClr val="000000"/>
                </a:solidFill>
                <a:latin typeface="Times New Roman" pitchFamily="18" charset="0"/>
                <a:cs typeface="Times New Roman" pitchFamily="18" charset="0"/>
              </a:rPr>
              <a:t>(решение Совета депутатов сельского поселения Унъюган от 11.12.2024 №54)</a:t>
            </a:r>
          </a:p>
        </p:txBody>
      </p:sp>
      <p:sp>
        <p:nvSpPr>
          <p:cNvPr id="4" name="Скругленный прямоугольник 7">
            <a:extLst>
              <a:ext uri="{FF2B5EF4-FFF2-40B4-BE49-F238E27FC236}">
                <a16:creationId xmlns:a16="http://schemas.microsoft.com/office/drawing/2014/main" id="{BB36E454-4408-CEBD-B2DC-CF152DCF5C30}"/>
              </a:ext>
            </a:extLst>
          </p:cNvPr>
          <p:cNvSpPr>
            <a:extLst>
              <a:ext uri="smNativeData"/>
            </a:extLst>
          </p:cNvSpPr>
          <p:nvPr/>
        </p:nvSpPr>
        <p:spPr>
          <a:xfrm>
            <a:off x="357188" y="2000250"/>
            <a:ext cx="2714625"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Доходы </a:t>
            </a:r>
          </a:p>
          <a:p>
            <a:pPr algn="ctr">
              <a:defRPr/>
            </a:pPr>
            <a:r>
              <a:rPr lang="ru-RU" sz="1400" b="1" dirty="0">
                <a:solidFill>
                  <a:srgbClr val="C00000"/>
                </a:solidFill>
                <a:latin typeface="Times New Roman" pitchFamily="18" charset="0"/>
                <a:cs typeface="Times New Roman" pitchFamily="18" charset="0"/>
              </a:rPr>
              <a:t>79 186,5 тыс. рублей</a:t>
            </a:r>
            <a:endParaRPr lang="ru-RU" sz="1400" b="1" dirty="0">
              <a:solidFill>
                <a:srgbClr val="C00000"/>
              </a:solidFill>
              <a:latin typeface="Lucida Sans Unicode" pitchFamily="34" charset="0"/>
              <a:cs typeface="Arial" charset="0"/>
            </a:endParaRPr>
          </a:p>
        </p:txBody>
      </p:sp>
      <p:sp>
        <p:nvSpPr>
          <p:cNvPr id="5" name="Скругленный прямоугольник 8">
            <a:extLst>
              <a:ext uri="{FF2B5EF4-FFF2-40B4-BE49-F238E27FC236}">
                <a16:creationId xmlns:a16="http://schemas.microsoft.com/office/drawing/2014/main" id="{3D3498E3-4A56-68F6-8B68-65A45931D4B9}"/>
              </a:ext>
            </a:extLst>
          </p:cNvPr>
          <p:cNvSpPr>
            <a:extLst>
              <a:ext uri="smNativeData"/>
            </a:extLst>
          </p:cNvSpPr>
          <p:nvPr/>
        </p:nvSpPr>
        <p:spPr>
          <a:xfrm>
            <a:off x="3143250" y="2000250"/>
            <a:ext cx="2786063"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Расходы </a:t>
            </a:r>
          </a:p>
          <a:p>
            <a:pPr algn="ctr">
              <a:defRPr/>
            </a:pPr>
            <a:r>
              <a:rPr lang="ru-RU" sz="1400" b="1" dirty="0">
                <a:solidFill>
                  <a:srgbClr val="C00000"/>
                </a:solidFill>
                <a:latin typeface="Times New Roman" pitchFamily="18" charset="0"/>
                <a:cs typeface="Times New Roman" pitchFamily="18" charset="0"/>
              </a:rPr>
              <a:t>79 186,5 тыс. рублей</a:t>
            </a:r>
            <a:endParaRPr lang="ru-RU" sz="1400" b="1" dirty="0">
              <a:solidFill>
                <a:srgbClr val="C00000"/>
              </a:solidFill>
              <a:latin typeface="Lucida Sans Unicode" pitchFamily="34" charset="0"/>
              <a:cs typeface="Arial" charset="0"/>
            </a:endParaRPr>
          </a:p>
        </p:txBody>
      </p:sp>
      <p:sp>
        <p:nvSpPr>
          <p:cNvPr id="6" name="Скругленный прямоугольник 9">
            <a:extLst>
              <a:ext uri="{FF2B5EF4-FFF2-40B4-BE49-F238E27FC236}">
                <a16:creationId xmlns:a16="http://schemas.microsoft.com/office/drawing/2014/main" id="{959D6F49-B87A-57F8-8819-61DA8B581592}"/>
              </a:ext>
            </a:extLst>
          </p:cNvPr>
          <p:cNvSpPr>
            <a:extLst>
              <a:ext uri="smNativeData"/>
            </a:extLst>
          </p:cNvSpPr>
          <p:nvPr/>
        </p:nvSpPr>
        <p:spPr>
          <a:xfrm>
            <a:off x="6000750" y="2000250"/>
            <a:ext cx="2786063"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Дефицит</a:t>
            </a:r>
          </a:p>
          <a:p>
            <a:pPr algn="ctr">
              <a:defRPr/>
            </a:pPr>
            <a:r>
              <a:rPr lang="en-US" sz="1400" b="1" dirty="0">
                <a:solidFill>
                  <a:srgbClr val="C00000"/>
                </a:solidFill>
                <a:latin typeface="Times New Roman" pitchFamily="18" charset="0"/>
                <a:cs typeface="Times New Roman" pitchFamily="18" charset="0"/>
              </a:rPr>
              <a:t>0</a:t>
            </a:r>
            <a:r>
              <a:rPr lang="ru-RU" sz="1400" b="1" dirty="0">
                <a:solidFill>
                  <a:srgbClr val="C00000"/>
                </a:solidFill>
                <a:latin typeface="Times New Roman" pitchFamily="18" charset="0"/>
                <a:cs typeface="Times New Roman" pitchFamily="18" charset="0"/>
              </a:rPr>
              <a:t>,</a:t>
            </a:r>
            <a:r>
              <a:rPr lang="en-US" sz="1400" b="1" dirty="0">
                <a:solidFill>
                  <a:srgbClr val="C00000"/>
                </a:solidFill>
                <a:latin typeface="Times New Roman" pitchFamily="18" charset="0"/>
                <a:cs typeface="Times New Roman" pitchFamily="18" charset="0"/>
              </a:rPr>
              <a:t>0</a:t>
            </a:r>
            <a:r>
              <a:rPr lang="ru-RU" sz="1400" b="1" dirty="0">
                <a:solidFill>
                  <a:srgbClr val="C00000"/>
                </a:solidFill>
                <a:latin typeface="Times New Roman" pitchFamily="18" charset="0"/>
                <a:cs typeface="Times New Roman" pitchFamily="18" charset="0"/>
              </a:rPr>
              <a:t> тыс. рублей</a:t>
            </a:r>
          </a:p>
        </p:txBody>
      </p:sp>
      <p:sp>
        <p:nvSpPr>
          <p:cNvPr id="7" name="Скругленный прямоугольник 10">
            <a:extLst>
              <a:ext uri="{FF2B5EF4-FFF2-40B4-BE49-F238E27FC236}">
                <a16:creationId xmlns:a16="http://schemas.microsoft.com/office/drawing/2014/main" id="{A3A0054E-CB73-AB29-49E5-8B991B6C9571}"/>
              </a:ext>
            </a:extLst>
          </p:cNvPr>
          <p:cNvSpPr>
            <a:extLst>
              <a:ext uri="smNativeData"/>
            </a:extLst>
          </p:cNvSpPr>
          <p:nvPr/>
        </p:nvSpPr>
        <p:spPr>
          <a:xfrm>
            <a:off x="357188" y="3286125"/>
            <a:ext cx="8429625" cy="571500"/>
          </a:xfrm>
          <a:prstGeom prst="roundRect">
            <a:avLst>
              <a:gd name="adj" fmla="val 16667"/>
            </a:avLst>
          </a:prstGeom>
          <a:solidFill>
            <a:schemeClr val="accent6">
              <a:lumMod val="20000"/>
              <a:lumOff val="80000"/>
            </a:schemeClr>
          </a:solidFill>
          <a:ln>
            <a:solidFill>
              <a:schemeClr val="accent6">
                <a:lumMod val="50000"/>
              </a:schemeClr>
            </a:solidFill>
          </a:ln>
          <a:effectLst>
            <a:outerShdw blurRad="50800" dist="38100" dir="16200000" rotWithShape="0">
              <a:prstClr val="black">
                <a:alpha val="40000"/>
              </a:prstClr>
            </a:outerShdw>
          </a:effectLst>
        </p:spPr>
        <p:txBody>
          <a:bodyPr anchor="ctr"/>
          <a:lstStyle/>
          <a:p>
            <a:pPr algn="ctr">
              <a:defRPr/>
            </a:pPr>
            <a:r>
              <a:rPr lang="ru-RU" sz="1400" b="1" dirty="0">
                <a:solidFill>
                  <a:srgbClr val="000000"/>
                </a:solidFill>
                <a:latin typeface="Times New Roman" pitchFamily="18" charset="0"/>
                <a:cs typeface="Times New Roman" pitchFamily="18" charset="0"/>
              </a:rPr>
              <a:t>Уточненный план на 23.12.2025</a:t>
            </a:r>
          </a:p>
        </p:txBody>
      </p:sp>
      <p:sp>
        <p:nvSpPr>
          <p:cNvPr id="8" name="Скругленный прямоугольник 11">
            <a:extLst>
              <a:ext uri="{FF2B5EF4-FFF2-40B4-BE49-F238E27FC236}">
                <a16:creationId xmlns:a16="http://schemas.microsoft.com/office/drawing/2014/main" id="{AC05AB88-BA08-A752-00FC-8C7EF861A3BB}"/>
              </a:ext>
            </a:extLst>
          </p:cNvPr>
          <p:cNvSpPr>
            <a:extLst>
              <a:ext uri="smNativeData"/>
            </a:extLst>
          </p:cNvSpPr>
          <p:nvPr/>
        </p:nvSpPr>
        <p:spPr>
          <a:xfrm>
            <a:off x="357188" y="4000500"/>
            <a:ext cx="2714625"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Доходы </a:t>
            </a:r>
          </a:p>
          <a:p>
            <a:pPr algn="ctr">
              <a:defRPr/>
            </a:pPr>
            <a:r>
              <a:rPr lang="ru-RU" sz="1400" b="1" dirty="0">
                <a:solidFill>
                  <a:srgbClr val="C00000"/>
                </a:solidFill>
                <a:latin typeface="Times New Roman" pitchFamily="18" charset="0"/>
                <a:cs typeface="Times New Roman" pitchFamily="18" charset="0"/>
              </a:rPr>
              <a:t>135 330,7 тыс. рублей</a:t>
            </a:r>
            <a:endParaRPr lang="ru-RU" sz="1400" b="1" dirty="0">
              <a:solidFill>
                <a:srgbClr val="C00000"/>
              </a:solidFill>
              <a:latin typeface="Lucida Sans Unicode" pitchFamily="34" charset="0"/>
              <a:cs typeface="Arial" charset="0"/>
            </a:endParaRPr>
          </a:p>
        </p:txBody>
      </p:sp>
      <p:sp>
        <p:nvSpPr>
          <p:cNvPr id="9" name="Скругленный прямоугольник 12">
            <a:extLst>
              <a:ext uri="{FF2B5EF4-FFF2-40B4-BE49-F238E27FC236}">
                <a16:creationId xmlns:a16="http://schemas.microsoft.com/office/drawing/2014/main" id="{47F5025F-24C8-030C-A1B5-433A06D29CD0}"/>
              </a:ext>
            </a:extLst>
          </p:cNvPr>
          <p:cNvSpPr>
            <a:extLst>
              <a:ext uri="smNativeData"/>
            </a:extLst>
          </p:cNvSpPr>
          <p:nvPr/>
        </p:nvSpPr>
        <p:spPr>
          <a:xfrm>
            <a:off x="3143250" y="4000500"/>
            <a:ext cx="2857500"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Расходы </a:t>
            </a:r>
          </a:p>
          <a:p>
            <a:pPr algn="ctr">
              <a:defRPr/>
            </a:pPr>
            <a:r>
              <a:rPr lang="ru-RU" sz="1400" b="1" dirty="0">
                <a:solidFill>
                  <a:srgbClr val="C00000"/>
                </a:solidFill>
                <a:latin typeface="Times New Roman" pitchFamily="18" charset="0"/>
                <a:cs typeface="Times New Roman" pitchFamily="18" charset="0"/>
              </a:rPr>
              <a:t>137 704, 5 тыс. рублей</a:t>
            </a:r>
          </a:p>
        </p:txBody>
      </p:sp>
      <p:sp>
        <p:nvSpPr>
          <p:cNvPr id="10" name="Скругленный прямоугольник 13">
            <a:extLst>
              <a:ext uri="{FF2B5EF4-FFF2-40B4-BE49-F238E27FC236}">
                <a16:creationId xmlns:a16="http://schemas.microsoft.com/office/drawing/2014/main" id="{0AD816F7-9C48-2248-E173-0D21035618C9}"/>
              </a:ext>
            </a:extLst>
          </p:cNvPr>
          <p:cNvSpPr>
            <a:extLst>
              <a:ext uri="smNativeData"/>
            </a:extLst>
          </p:cNvSpPr>
          <p:nvPr/>
        </p:nvSpPr>
        <p:spPr>
          <a:xfrm>
            <a:off x="6072188" y="4000500"/>
            <a:ext cx="2714625"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Дефицит</a:t>
            </a:r>
          </a:p>
          <a:p>
            <a:pPr algn="ctr">
              <a:defRPr/>
            </a:pPr>
            <a:r>
              <a:rPr lang="ru-RU" sz="1400" b="1" dirty="0">
                <a:solidFill>
                  <a:srgbClr val="C00000"/>
                </a:solidFill>
                <a:latin typeface="Times New Roman" pitchFamily="18" charset="0"/>
                <a:cs typeface="Times New Roman" pitchFamily="18" charset="0"/>
              </a:rPr>
              <a:t>2 373,8 тыс. рублей</a:t>
            </a:r>
          </a:p>
        </p:txBody>
      </p:sp>
      <p:sp>
        <p:nvSpPr>
          <p:cNvPr id="11" name="Скругленный прямоугольник 14">
            <a:extLst>
              <a:ext uri="{FF2B5EF4-FFF2-40B4-BE49-F238E27FC236}">
                <a16:creationId xmlns:a16="http://schemas.microsoft.com/office/drawing/2014/main" id="{9BAA0F99-BFAC-BD75-C2C3-48CE13E192F8}"/>
              </a:ext>
            </a:extLst>
          </p:cNvPr>
          <p:cNvSpPr>
            <a:extLst>
              <a:ext uri="smNativeData"/>
            </a:extLst>
          </p:cNvSpPr>
          <p:nvPr/>
        </p:nvSpPr>
        <p:spPr>
          <a:xfrm>
            <a:off x="357188" y="5214938"/>
            <a:ext cx="8429625" cy="500062"/>
          </a:xfrm>
          <a:prstGeom prst="roundRect">
            <a:avLst>
              <a:gd name="adj" fmla="val 16667"/>
            </a:avLst>
          </a:prstGeom>
          <a:solidFill>
            <a:schemeClr val="accent6">
              <a:lumMod val="20000"/>
              <a:lumOff val="80000"/>
            </a:schemeClr>
          </a:solidFill>
          <a:ln>
            <a:solidFill>
              <a:schemeClr val="accent6">
                <a:lumMod val="50000"/>
              </a:schemeClr>
            </a:solidFill>
          </a:ln>
          <a:effectLst>
            <a:outerShdw blurRad="50800" dist="38100" dir="16200000" rotWithShape="0">
              <a:prstClr val="black">
                <a:alpha val="40000"/>
              </a:prstClr>
            </a:outerShdw>
          </a:effectLst>
        </p:spPr>
        <p:txBody>
          <a:bodyPr anchor="ctr"/>
          <a:lstStyle/>
          <a:p>
            <a:pPr algn="ctr">
              <a:defRPr/>
            </a:pPr>
            <a:r>
              <a:rPr lang="ru-RU" sz="1400" b="1" dirty="0">
                <a:solidFill>
                  <a:srgbClr val="000000"/>
                </a:solidFill>
                <a:latin typeface="Times New Roman" pitchFamily="18" charset="0"/>
                <a:cs typeface="Times New Roman" pitchFamily="18" charset="0"/>
              </a:rPr>
              <a:t>Фактическое исполнение на 01.01.2026</a:t>
            </a:r>
          </a:p>
        </p:txBody>
      </p:sp>
      <p:sp>
        <p:nvSpPr>
          <p:cNvPr id="12" name="Скругленный прямоугольник 15">
            <a:extLst>
              <a:ext uri="{FF2B5EF4-FFF2-40B4-BE49-F238E27FC236}">
                <a16:creationId xmlns:a16="http://schemas.microsoft.com/office/drawing/2014/main" id="{E9D2EA4D-5501-58D1-D8F8-8BF875D36858}"/>
              </a:ext>
            </a:extLst>
          </p:cNvPr>
          <p:cNvSpPr>
            <a:extLst>
              <a:ext uri="smNativeData"/>
            </a:extLst>
          </p:cNvSpPr>
          <p:nvPr/>
        </p:nvSpPr>
        <p:spPr>
          <a:xfrm>
            <a:off x="357188" y="5857875"/>
            <a:ext cx="2643187"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Доходы </a:t>
            </a:r>
          </a:p>
          <a:p>
            <a:pPr algn="ctr">
              <a:defRPr/>
            </a:pPr>
            <a:r>
              <a:rPr lang="ru-RU" sz="1400" b="1" dirty="0">
                <a:solidFill>
                  <a:srgbClr val="C00000"/>
                </a:solidFill>
                <a:latin typeface="Times New Roman" pitchFamily="18" charset="0"/>
                <a:cs typeface="Times New Roman" pitchFamily="18" charset="0"/>
              </a:rPr>
              <a:t>138 278,5 тыс. рублей</a:t>
            </a:r>
            <a:endParaRPr lang="ru-RU" sz="1400" b="1" dirty="0">
              <a:solidFill>
                <a:srgbClr val="C00000"/>
              </a:solidFill>
              <a:latin typeface="Lucida Sans Unicode" pitchFamily="34" charset="0"/>
              <a:cs typeface="Arial" charset="0"/>
            </a:endParaRPr>
          </a:p>
        </p:txBody>
      </p:sp>
      <p:sp>
        <p:nvSpPr>
          <p:cNvPr id="13" name="Скругленный прямоугольник 16">
            <a:extLst>
              <a:ext uri="{FF2B5EF4-FFF2-40B4-BE49-F238E27FC236}">
                <a16:creationId xmlns:a16="http://schemas.microsoft.com/office/drawing/2014/main" id="{61CE0EBD-12B0-F65B-3A3A-D174E8EEAB3B}"/>
              </a:ext>
            </a:extLst>
          </p:cNvPr>
          <p:cNvSpPr>
            <a:extLst>
              <a:ext uri="smNativeData"/>
            </a:extLst>
          </p:cNvSpPr>
          <p:nvPr/>
        </p:nvSpPr>
        <p:spPr>
          <a:xfrm>
            <a:off x="3071813" y="5857875"/>
            <a:ext cx="2928937"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a:latin typeface="Times New Roman" pitchFamily="18" charset="0"/>
                <a:cs typeface="Times New Roman" pitchFamily="18" charset="0"/>
              </a:rPr>
              <a:t>Расходы </a:t>
            </a:r>
          </a:p>
          <a:p>
            <a:pPr algn="ctr">
              <a:defRPr/>
            </a:pPr>
            <a:r>
              <a:rPr lang="ru-RU" sz="1400" b="1" dirty="0">
                <a:solidFill>
                  <a:srgbClr val="C00000"/>
                </a:solidFill>
                <a:latin typeface="Times New Roman" pitchFamily="18" charset="0"/>
                <a:cs typeface="Times New Roman" pitchFamily="18" charset="0"/>
              </a:rPr>
              <a:t>135 517,3 тыс. рублей</a:t>
            </a:r>
          </a:p>
        </p:txBody>
      </p:sp>
      <p:sp>
        <p:nvSpPr>
          <p:cNvPr id="14" name="Скругленный прямоугольник 17">
            <a:extLst>
              <a:ext uri="{FF2B5EF4-FFF2-40B4-BE49-F238E27FC236}">
                <a16:creationId xmlns:a16="http://schemas.microsoft.com/office/drawing/2014/main" id="{14372847-A490-BC76-87DB-6B10E3759EA0}"/>
              </a:ext>
            </a:extLst>
          </p:cNvPr>
          <p:cNvSpPr>
            <a:extLst>
              <a:ext uri="smNativeData"/>
            </a:extLst>
          </p:cNvSpPr>
          <p:nvPr/>
        </p:nvSpPr>
        <p:spPr>
          <a:xfrm>
            <a:off x="6072188" y="5857875"/>
            <a:ext cx="2714625" cy="642938"/>
          </a:xfrm>
          <a:prstGeom prst="roundRect">
            <a:avLst>
              <a:gd name="adj" fmla="val 16667"/>
            </a:avLst>
          </a:prstGeom>
          <a:gradFill flip="none" rotWithShape="0">
            <a:gsLst>
              <a:gs pos="0">
                <a:srgbClr val="CCE8A2"/>
              </a:gs>
              <a:gs pos="64000">
                <a:srgbClr val="E7F9D0"/>
              </a:gs>
              <a:gs pos="100000">
                <a:srgbClr val="EFFEDA"/>
              </a:gs>
            </a:gsLst>
            <a:lin ang="16200000" scaled="0"/>
            <a:tileRect/>
          </a:gradFill>
          <a:ln w="9525" cap="flat" cmpd="sng" algn="ctr">
            <a:solidFill>
              <a:srgbClr val="9BBB59"/>
            </a:solidFill>
            <a:prstDash val="solid"/>
            <a:headEnd type="none"/>
            <a:tailEnd type="none"/>
          </a:ln>
          <a:effectLst>
            <a:outerShdw blurRad="50800" dist="38100" dir="5400000" algn="tr">
              <a:schemeClr val="tx1">
                <a:alpha val="35000"/>
              </a:schemeClr>
            </a:outerShdw>
          </a:effectLst>
        </p:spPr>
        <p:txBody>
          <a:bodyPr anchor="ctr"/>
          <a:lstStyle/>
          <a:p>
            <a:pPr algn="ctr">
              <a:defRPr/>
            </a:pPr>
            <a:r>
              <a:rPr lang="ru-RU" sz="1400" b="1" dirty="0" err="1">
                <a:latin typeface="Times New Roman" pitchFamily="18" charset="0"/>
                <a:cs typeface="Times New Roman" pitchFamily="18" charset="0"/>
              </a:rPr>
              <a:t>Профицит</a:t>
            </a:r>
            <a:endParaRPr lang="ru-RU" sz="1400" b="1" dirty="0">
              <a:latin typeface="Times New Roman" pitchFamily="18" charset="0"/>
              <a:cs typeface="Times New Roman" pitchFamily="18" charset="0"/>
            </a:endParaRPr>
          </a:p>
          <a:p>
            <a:pPr algn="ctr">
              <a:defRPr/>
            </a:pPr>
            <a:r>
              <a:rPr lang="ru-RU" sz="1400" b="1" dirty="0">
                <a:solidFill>
                  <a:srgbClr val="C00000"/>
                </a:solidFill>
                <a:latin typeface="Times New Roman" pitchFamily="18" charset="0"/>
                <a:cs typeface="Times New Roman" pitchFamily="18" charset="0"/>
              </a:rPr>
              <a:t>2 761,2 тыс. рублей</a:t>
            </a:r>
          </a:p>
        </p:txBody>
      </p:sp>
      <p:sp>
        <p:nvSpPr>
          <p:cNvPr id="15" name="Стрелка вниз 19">
            <a:extLst>
              <a:ext uri="{FF2B5EF4-FFF2-40B4-BE49-F238E27FC236}">
                <a16:creationId xmlns:a16="http://schemas.microsoft.com/office/drawing/2014/main" id="{58311232-44BC-DC68-F255-2B24295294EF}"/>
              </a:ext>
            </a:extLst>
          </p:cNvPr>
          <p:cNvSpPr>
            <a:extLst>
              <a:ext uri="smNativeData"/>
            </a:extLst>
          </p:cNvSpPr>
          <p:nvPr/>
        </p:nvSpPr>
        <p:spPr>
          <a:xfrm flipH="1">
            <a:off x="4237038" y="2714625"/>
            <a:ext cx="500062" cy="500063"/>
          </a:xfrm>
          <a:prstGeom prst="downArrow">
            <a:avLst>
              <a:gd name="adj1" fmla="val 50000"/>
              <a:gd name="adj2" fmla="val 50063"/>
            </a:avLst>
          </a:prstGeom>
          <a:solidFill>
            <a:schemeClr val="accent6">
              <a:lumMod val="50000"/>
            </a:schemeClr>
          </a:solidFill>
          <a:ln>
            <a:noFill/>
          </a:ln>
          <a:effectLst>
            <a:outerShdw blurRad="63500" dist="38100" dir="5400000" algn="tr">
              <a:schemeClr val="tx1">
                <a:alpha val="45000"/>
              </a:schemeClr>
            </a:outerShdw>
          </a:effectLst>
        </p:spPr>
        <p:txBody>
          <a:bodyPr spcCol="215900" anchor="ctr"/>
          <a:lstStyle/>
          <a:p>
            <a:pPr algn="ctr" fontAlgn="auto">
              <a:spcBef>
                <a:spcPts val="0"/>
              </a:spcBef>
              <a:spcAft>
                <a:spcPts val="0"/>
              </a:spcAft>
              <a:defRPr lang="ru-RU">
                <a:solidFill>
                  <a:srgbClr val="FFFFFF"/>
                </a:solidFill>
                <a:latin typeface="Lucida Sans Unicode" pitchFamily="2" charset="-52"/>
                <a:ea typeface="Arial" pitchFamily="2" charset="0"/>
                <a:cs typeface="Arial" pitchFamily="2" charset="0"/>
              </a:defRPr>
            </a:pPr>
            <a:endParaRPr lang="ru-RU" kern="1">
              <a:solidFill>
                <a:srgbClr val="FFFFFF"/>
              </a:solidFill>
              <a:latin typeface="Lucida Sans Unicode" pitchFamily="2" charset="-52"/>
              <a:ea typeface="Arial" pitchFamily="2" charset="0"/>
              <a:cs typeface="Arial" pitchFamily="2" charset="0"/>
            </a:endParaRPr>
          </a:p>
        </p:txBody>
      </p:sp>
      <p:sp>
        <p:nvSpPr>
          <p:cNvPr id="18" name="Стрелка вниз 19">
            <a:extLst>
              <a:ext uri="{FF2B5EF4-FFF2-40B4-BE49-F238E27FC236}">
                <a16:creationId xmlns:a16="http://schemas.microsoft.com/office/drawing/2014/main" id="{03BED8F6-77B1-9A9C-5F9C-F3259D2B8E24}"/>
              </a:ext>
            </a:extLst>
          </p:cNvPr>
          <p:cNvSpPr>
            <a:extLst>
              <a:ext uri="smNativeData"/>
            </a:extLst>
          </p:cNvSpPr>
          <p:nvPr/>
        </p:nvSpPr>
        <p:spPr>
          <a:xfrm flipH="1">
            <a:off x="4214813" y="4714875"/>
            <a:ext cx="500062" cy="428625"/>
          </a:xfrm>
          <a:prstGeom prst="downArrow">
            <a:avLst>
              <a:gd name="adj1" fmla="val 50000"/>
              <a:gd name="adj2" fmla="val 50063"/>
            </a:avLst>
          </a:prstGeom>
          <a:solidFill>
            <a:schemeClr val="accent6">
              <a:lumMod val="50000"/>
            </a:schemeClr>
          </a:solidFill>
          <a:ln>
            <a:noFill/>
          </a:ln>
          <a:effectLst>
            <a:outerShdw blurRad="63500" dist="38100" dir="5400000" algn="tr">
              <a:schemeClr val="tx1">
                <a:alpha val="45000"/>
              </a:schemeClr>
            </a:outerShdw>
          </a:effectLst>
        </p:spPr>
        <p:txBody>
          <a:bodyPr spcCol="215900" anchor="ctr"/>
          <a:lstStyle/>
          <a:p>
            <a:pPr algn="ctr" fontAlgn="auto">
              <a:spcBef>
                <a:spcPts val="0"/>
              </a:spcBef>
              <a:spcAft>
                <a:spcPts val="0"/>
              </a:spcAft>
              <a:defRPr lang="ru-RU">
                <a:solidFill>
                  <a:srgbClr val="FFFFFF"/>
                </a:solidFill>
                <a:latin typeface="Lucida Sans Unicode" pitchFamily="2" charset="-52"/>
                <a:ea typeface="Arial" pitchFamily="2" charset="0"/>
                <a:cs typeface="Arial" pitchFamily="2" charset="0"/>
              </a:defRPr>
            </a:pPr>
            <a:endParaRPr lang="ru-RU" kern="1">
              <a:solidFill>
                <a:srgbClr val="FFFFFF"/>
              </a:solidFill>
              <a:latin typeface="Lucida Sans Unicode" pitchFamily="2" charset="-52"/>
              <a:ea typeface="Arial" pitchFamily="2" charset="0"/>
              <a:cs typeface="Arial" pitchFamily="2"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a:extLst>
              <a:ext uri="{FF2B5EF4-FFF2-40B4-BE49-F238E27FC236}">
                <a16:creationId xmlns:a16="http://schemas.microsoft.com/office/drawing/2014/main" id="{6E9AC186-7BD1-4943-8519-CA7F5E1758A0}"/>
              </a:ext>
            </a:extLst>
          </p:cNvPr>
          <p:cNvSpPr>
            <a:spLocks noGrp="1"/>
          </p:cNvSpPr>
          <p:nvPr>
            <p:ph type="title"/>
          </p:nvPr>
        </p:nvSpPr>
        <p:spPr>
          <a:xfrm>
            <a:off x="142875" y="71438"/>
            <a:ext cx="8858250" cy="500062"/>
          </a:xfrm>
          <a:solidFill>
            <a:schemeClr val="bg1"/>
          </a:solidFill>
        </p:spPr>
        <p:txBody>
          <a:bodyPr rtlCol="0">
            <a:normAutofit fontScale="90000"/>
          </a:bodyPr>
          <a:lstStyle/>
          <a:p>
            <a:pPr algn="ctr" eaLnBrk="1" fontAlgn="auto" hangingPunct="1">
              <a:spcAft>
                <a:spcPts val="0"/>
              </a:spcAft>
              <a:defRPr/>
            </a:pPr>
            <a:br>
              <a:rPr sz="2800" b="1">
                <a:solidFill>
                  <a:schemeClr val="accent6">
                    <a:lumMod val="50000"/>
                  </a:schemeClr>
                </a:solidFill>
                <a:latin typeface="Times New Roman" pitchFamily="18" charset="0"/>
                <a:cs typeface="Times New Roman" pitchFamily="18" charset="0"/>
              </a:rPr>
            </a:br>
            <a:r>
              <a:rPr lang="ru-RU" sz="2800" b="1" dirty="0">
                <a:solidFill>
                  <a:schemeClr val="accent6">
                    <a:lumMod val="50000"/>
                  </a:schemeClr>
                </a:solidFill>
                <a:cs typeface="Times New Roman" pitchFamily="18" charset="0"/>
              </a:rPr>
              <a:t>    </a:t>
            </a:r>
            <a:r>
              <a:rPr sz="2200" b="1" i="1">
                <a:solidFill>
                  <a:schemeClr val="accent6">
                    <a:lumMod val="50000"/>
                  </a:schemeClr>
                </a:solidFill>
                <a:latin typeface="Times New Roman" pitchFamily="18" charset="0"/>
                <a:cs typeface="Times New Roman" pitchFamily="18" charset="0"/>
              </a:rPr>
              <a:t>Исполнение бюджета по доходам за 202</a:t>
            </a:r>
            <a:r>
              <a:rPr lang="ru-RU" sz="2200" b="1" i="1" dirty="0">
                <a:solidFill>
                  <a:schemeClr val="accent6">
                    <a:lumMod val="50000"/>
                  </a:schemeClr>
                </a:solidFill>
                <a:latin typeface="Times New Roman" pitchFamily="18" charset="0"/>
                <a:cs typeface="Times New Roman" pitchFamily="18" charset="0"/>
              </a:rPr>
              <a:t>5</a:t>
            </a:r>
            <a:r>
              <a:rPr sz="2200" b="1" i="1">
                <a:solidFill>
                  <a:schemeClr val="accent6">
                    <a:lumMod val="50000"/>
                  </a:schemeClr>
                </a:solidFill>
                <a:latin typeface="Times New Roman" pitchFamily="18" charset="0"/>
                <a:cs typeface="Times New Roman" pitchFamily="18" charset="0"/>
              </a:rPr>
              <a:t> год</a:t>
            </a:r>
            <a:br>
              <a:rPr sz="2200" i="1">
                <a:solidFill>
                  <a:schemeClr val="accent6">
                    <a:lumMod val="50000"/>
                  </a:schemeClr>
                </a:solidFill>
                <a:latin typeface="Times New Roman" pitchFamily="18" charset="0"/>
                <a:cs typeface="Times New Roman" pitchFamily="18" charset="0"/>
              </a:rPr>
            </a:br>
            <a:endParaRPr sz="2000" i="1">
              <a:solidFill>
                <a:schemeClr val="accent6">
                  <a:lumMod val="50000"/>
                </a:schemeClr>
              </a:solidFill>
              <a:latin typeface="Times New Roman" pitchFamily="18" charset="0"/>
              <a:cs typeface="Times New Roman" pitchFamily="18" charset="0"/>
            </a:endParaRPr>
          </a:p>
        </p:txBody>
      </p:sp>
      <p:graphicFrame>
        <p:nvGraphicFramePr>
          <p:cNvPr id="6" name="Таблица 5">
            <a:extLst>
              <a:ext uri="{FF2B5EF4-FFF2-40B4-BE49-F238E27FC236}">
                <a16:creationId xmlns:a16="http://schemas.microsoft.com/office/drawing/2014/main" id="{3B0C39ED-05C8-E6D1-FA25-6E517D36F223}"/>
              </a:ext>
            </a:extLst>
          </p:cNvPr>
          <p:cNvGraphicFramePr>
            <a:graphicFrameLocks noGrp="1"/>
          </p:cNvGraphicFramePr>
          <p:nvPr/>
        </p:nvGraphicFramePr>
        <p:xfrm>
          <a:off x="142875" y="571500"/>
          <a:ext cx="8858250" cy="6164263"/>
        </p:xfrm>
        <a:graphic>
          <a:graphicData uri="http://schemas.openxmlformats.org/drawingml/2006/table">
            <a:tbl>
              <a:tblPr/>
              <a:tblGrid>
                <a:gridCol w="4929188">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00124">
                  <a:extLst>
                    <a:ext uri="{9D8B030D-6E8A-4147-A177-3AD203B41FA5}">
                      <a16:colId xmlns:a16="http://schemas.microsoft.com/office/drawing/2014/main" val="20004"/>
                    </a:ext>
                  </a:extLst>
                </a:gridCol>
              </a:tblGrid>
              <a:tr h="658756">
                <a:tc>
                  <a:txBody>
                    <a:bodyPr/>
                    <a:lstStyle/>
                    <a:p>
                      <a:pPr algn="ctr" rtl="0" fontAlgn="ctr"/>
                      <a:r>
                        <a:rPr lang="ru-RU" sz="1000" b="1" i="0" u="none" strike="noStrike" dirty="0">
                          <a:solidFill>
                            <a:srgbClr val="000000"/>
                          </a:solidFill>
                          <a:latin typeface="Times New Roman"/>
                        </a:rPr>
                        <a:t>Наименование кода классификации доходов</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000" b="1" i="0" u="none" strike="noStrike" dirty="0">
                          <a:solidFill>
                            <a:srgbClr val="000000"/>
                          </a:solidFill>
                          <a:latin typeface="Times New Roman"/>
                        </a:rPr>
                        <a:t>Утвержденный план РСД от 11.12.2024 №54</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000" b="1" i="0" u="none" strike="noStrike" dirty="0">
                          <a:solidFill>
                            <a:srgbClr val="000000"/>
                          </a:solidFill>
                          <a:latin typeface="Times New Roman"/>
                        </a:rPr>
                        <a:t>Уточненный план на РСД от 23.12.2025 №57 </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1" i="0" u="none" strike="noStrike" dirty="0">
                          <a:solidFill>
                            <a:srgbClr val="000000"/>
                          </a:solidFill>
                          <a:latin typeface="Times New Roman"/>
                        </a:rPr>
                        <a:t>Фактическое исполнение на 01.01.2026 </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000" b="1" i="0" u="none" strike="noStrike" dirty="0">
                          <a:solidFill>
                            <a:srgbClr val="000000"/>
                          </a:solidFill>
                          <a:latin typeface="Times New Roman"/>
                        </a:rPr>
                        <a:t>% исполнения от уточненного плана</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282858">
                <a:tc>
                  <a:txBody>
                    <a:bodyPr/>
                    <a:lstStyle/>
                    <a:p>
                      <a:pPr algn="l" rtl="0" fontAlgn="ctr"/>
                      <a:r>
                        <a:rPr lang="ru-RU" sz="1000" b="1" i="0" u="none" strike="noStrike" dirty="0">
                          <a:solidFill>
                            <a:srgbClr val="000000"/>
                          </a:solidFill>
                          <a:latin typeface="Times New Roman"/>
                        </a:rPr>
                        <a:t>НАЛОГОВЫЕ И НЕНАЛОГОВЫЕ ДОХОДЫ</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35 584,4</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36 758,0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40 554,0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110,3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1"/>
                  </a:ext>
                </a:extLst>
              </a:tr>
              <a:tr h="227858">
                <a:tc>
                  <a:txBody>
                    <a:bodyPr/>
                    <a:lstStyle/>
                    <a:p>
                      <a:pPr algn="l" rtl="0" fontAlgn="ctr"/>
                      <a:r>
                        <a:rPr lang="ru-RU" sz="1000" b="1" i="0" u="none" strike="noStrike" dirty="0">
                          <a:solidFill>
                            <a:srgbClr val="000000"/>
                          </a:solidFill>
                          <a:latin typeface="Times New Roman"/>
                        </a:rPr>
                        <a:t>НАЛОГ НА ДОХОДЫ ФИЗИЧЕСКИХ ЛИЦ</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23 700,0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23 987,9</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27 203,3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113,4</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2"/>
                  </a:ext>
                </a:extLst>
              </a:tr>
              <a:tr h="330002">
                <a:tc>
                  <a:txBody>
                    <a:bodyPr/>
                    <a:lstStyle/>
                    <a:p>
                      <a:pPr algn="l" rtl="0" fontAlgn="ctr"/>
                      <a:r>
                        <a:rPr lang="ru-RU" sz="1000" b="1" i="0" u="none" strike="noStrike" dirty="0">
                          <a:solidFill>
                            <a:srgbClr val="000000"/>
                          </a:solidFill>
                          <a:latin typeface="Times New Roman"/>
                        </a:rPr>
                        <a:t>НАЛОГИ НА ТОВАРЫ (РАБОТЫ, УСЛУГИ), РЕАЛИЗУЕМЫЕ НА ТЕРРИТОРИИ РФ</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7 878,3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7 878,3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8 292,6</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105,3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3"/>
                  </a:ext>
                </a:extLst>
              </a:tr>
              <a:tr h="205691">
                <a:tc>
                  <a:txBody>
                    <a:bodyPr/>
                    <a:lstStyle/>
                    <a:p>
                      <a:pPr algn="l" rtl="0" fontAlgn="ctr"/>
                      <a:r>
                        <a:rPr lang="ru-RU" sz="1000" b="1" i="0" u="none" strike="noStrike" dirty="0">
                          <a:solidFill>
                            <a:srgbClr val="000000"/>
                          </a:solidFill>
                          <a:latin typeface="Times New Roman"/>
                        </a:rPr>
                        <a:t>НАЛОГИ НА ИМУЩЕСТВО</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2 971,2</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2 651,6</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3036,0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114,5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4"/>
                  </a:ext>
                </a:extLst>
              </a:tr>
              <a:tr h="292781">
                <a:tc>
                  <a:txBody>
                    <a:bodyPr/>
                    <a:lstStyle/>
                    <a:p>
                      <a:pPr algn="l" rtl="0" fontAlgn="ctr"/>
                      <a:r>
                        <a:rPr lang="ru-RU" sz="1000" b="0" i="0" u="none" strike="noStrike" dirty="0">
                          <a:solidFill>
                            <a:srgbClr val="000000"/>
                          </a:solidFill>
                          <a:latin typeface="Times New Roman"/>
                        </a:rPr>
                        <a:t>НАЛОГ НА ИМУЩЕСТВО ФИЗИЧЕСКИХ ЛИЦ</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1 420,0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1 420,0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2074,7</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146,1</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5"/>
                  </a:ext>
                </a:extLst>
              </a:tr>
              <a:tr h="234885">
                <a:tc>
                  <a:txBody>
                    <a:bodyPr/>
                    <a:lstStyle/>
                    <a:p>
                      <a:pPr algn="just" rtl="0" fontAlgn="ctr"/>
                      <a:r>
                        <a:rPr lang="ru-RU" sz="1000" b="0" i="0" u="none" strike="noStrike" dirty="0">
                          <a:solidFill>
                            <a:srgbClr val="000000"/>
                          </a:solidFill>
                          <a:latin typeface="Times New Roman"/>
                        </a:rPr>
                        <a:t>ТРАНСПОРТНЫЙ НАЛОГ    </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152,0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152,5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180,5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118,4</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6"/>
                  </a:ext>
                </a:extLst>
              </a:tr>
              <a:tr h="277482">
                <a:tc>
                  <a:txBody>
                    <a:bodyPr/>
                    <a:lstStyle/>
                    <a:p>
                      <a:pPr algn="l" rtl="0" fontAlgn="ctr"/>
                      <a:r>
                        <a:rPr lang="ru-RU" sz="1000" b="0" i="0" u="none" strike="noStrike">
                          <a:solidFill>
                            <a:srgbClr val="000000"/>
                          </a:solidFill>
                          <a:latin typeface="Times New Roman"/>
                        </a:rPr>
                        <a:t>ЗЕМЕЛЬНЫЙ НАЛОГ</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a:solidFill>
                            <a:srgbClr val="000000"/>
                          </a:solidFill>
                          <a:latin typeface="Times New Roman"/>
                        </a:rPr>
                        <a:t>1 399,2</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1 079,1</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780,8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72,4</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7"/>
                  </a:ext>
                </a:extLst>
              </a:tr>
              <a:tr h="220836">
                <a:tc>
                  <a:txBody>
                    <a:bodyPr/>
                    <a:lstStyle/>
                    <a:p>
                      <a:pPr algn="l" rtl="0" fontAlgn="ctr"/>
                      <a:r>
                        <a:rPr lang="ru-RU" sz="1000" b="1" i="0" u="none" strike="noStrike">
                          <a:solidFill>
                            <a:srgbClr val="000000"/>
                          </a:solidFill>
                          <a:latin typeface="Times New Roman"/>
                        </a:rPr>
                        <a:t>ГОСУДАРСТВЕННАЯ ПОШЛИНА</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72,0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72,0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49,2</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68,4</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8"/>
                  </a:ext>
                </a:extLst>
              </a:tr>
              <a:tr h="416247">
                <a:tc>
                  <a:txBody>
                    <a:bodyPr/>
                    <a:lstStyle/>
                    <a:p>
                      <a:pPr algn="l" rtl="0" fontAlgn="ctr"/>
                      <a:r>
                        <a:rPr lang="ru-RU" sz="1000" b="1" i="0" u="none" strike="noStrike">
                          <a:solidFill>
                            <a:srgbClr val="000000"/>
                          </a:solidFill>
                          <a:latin typeface="Times New Roman"/>
                        </a:rPr>
                        <a:t>ДОХОДЫ ОТ ИСПОЛЬЗОВАНИЯ ИМУЩЕСТВА, НАХОДЯЩЕГОСЯ В ГОСУДАРСТВЕННОЙ И МУНИЦИПАЛЬНОЙ СОБСТВЕННОСТИ</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921,8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921,8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921,8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9"/>
                  </a:ext>
                </a:extLst>
              </a:tr>
              <a:tr h="366376">
                <a:tc>
                  <a:txBody>
                    <a:bodyPr/>
                    <a:lstStyle/>
                    <a:p>
                      <a:pPr algn="l" rtl="0" fontAlgn="ctr"/>
                      <a:r>
                        <a:rPr lang="ru-RU" sz="1000" b="1" i="0" u="none" strike="noStrike" dirty="0">
                          <a:solidFill>
                            <a:srgbClr val="000000"/>
                          </a:solidFill>
                          <a:latin typeface="Times New Roman"/>
                        </a:rPr>
                        <a:t>ДОХОДЫ ОТ ОКАЗАНИЯ ПЛАТНЫХ УСЛУГ (РАБОТ) И КОМПЕНСАЦИИ ЗАТРАТ ГОСУДАРСТВА</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a:solidFill>
                            <a:srgbClr val="000000"/>
                          </a:solidFill>
                          <a:latin typeface="Times New Roman"/>
                        </a:rPr>
                        <a:t>20,3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41,3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41,3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0"/>
                  </a:ext>
                </a:extLst>
              </a:tr>
              <a:tr h="337857">
                <a:tc>
                  <a:txBody>
                    <a:bodyPr/>
                    <a:lstStyle/>
                    <a:p>
                      <a:pPr algn="l" rtl="0" fontAlgn="ctr"/>
                      <a:r>
                        <a:rPr lang="ru-RU" sz="1000" b="1" i="0" u="none" strike="noStrike">
                          <a:solidFill>
                            <a:srgbClr val="000000"/>
                          </a:solidFill>
                          <a:latin typeface="Times New Roman"/>
                        </a:rPr>
                        <a:t>ДОХОДЫ ОТ ПРОДАЖИ МАТЕРИАЛЬНЫХ И НЕМАТЕРИАЛЬНЫХ АКТИВОВ</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a:solidFill>
                            <a:srgbClr val="000000"/>
                          </a:solidFill>
                          <a:latin typeface="Times New Roman"/>
                        </a:rPr>
                        <a:t>20,9</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618,0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238,7</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38,6</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1"/>
                  </a:ext>
                </a:extLst>
              </a:tr>
              <a:tr h="282858">
                <a:tc>
                  <a:txBody>
                    <a:bodyPr/>
                    <a:lstStyle/>
                    <a:p>
                      <a:pPr algn="just" rtl="0" fontAlgn="ctr"/>
                      <a:r>
                        <a:rPr lang="ru-RU" sz="1000" b="1" i="0" u="none" strike="noStrike">
                          <a:solidFill>
                            <a:srgbClr val="000000"/>
                          </a:solidFill>
                          <a:latin typeface="Times New Roman"/>
                        </a:rPr>
                        <a:t>ШТРАФЫ, САНКЦИИ, ВОЗМЕШЕНИЕ УЩЕРБА</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a:solidFill>
                            <a:srgbClr val="000000"/>
                          </a:solidFill>
                          <a:latin typeface="Times New Roman"/>
                        </a:rPr>
                        <a:t>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554,1</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738,0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133,2</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2"/>
                  </a:ext>
                </a:extLst>
              </a:tr>
              <a:tr h="385001">
                <a:tc>
                  <a:txBody>
                    <a:bodyPr/>
                    <a:lstStyle/>
                    <a:p>
                      <a:pPr algn="just" rtl="0" fontAlgn="ctr"/>
                      <a:r>
                        <a:rPr lang="ru-RU" sz="1000" b="1" i="0" u="none" strike="noStrike">
                          <a:solidFill>
                            <a:srgbClr val="000000"/>
                          </a:solidFill>
                          <a:latin typeface="Times New Roman"/>
                        </a:rPr>
                        <a:t>ИНИЦИАТИВНЫЕ ПЛАТЕЖИ, ЗАЧИСЛЯЕМЫЕ В БЮДЖЕТЫ МУНИЦИПАЛЬНЫХ РАЙОНОВ</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a:solidFill>
                            <a:srgbClr val="000000"/>
                          </a:solidFill>
                          <a:latin typeface="Times New Roman"/>
                        </a:rPr>
                        <a:t>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33,0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33,0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3"/>
                  </a:ext>
                </a:extLst>
              </a:tr>
              <a:tr h="243571">
                <a:tc>
                  <a:txBody>
                    <a:bodyPr/>
                    <a:lstStyle/>
                    <a:p>
                      <a:pPr algn="l" rtl="0" fontAlgn="ctr"/>
                      <a:r>
                        <a:rPr lang="ru-RU" sz="1000" b="1" i="0" u="none" strike="noStrike">
                          <a:solidFill>
                            <a:srgbClr val="000000"/>
                          </a:solidFill>
                          <a:latin typeface="Times New Roman"/>
                        </a:rPr>
                        <a:t>БЕЗВОЗМЕЗДНЫЕ ПОСТУПЛЕНИЯ </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a:solidFill>
                            <a:srgbClr val="000000"/>
                          </a:solidFill>
                          <a:latin typeface="Times New Roman"/>
                        </a:rPr>
                        <a:t>43 602,1</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98 572,8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97 724,5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99,1</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4"/>
                  </a:ext>
                </a:extLst>
              </a:tr>
              <a:tr h="243571">
                <a:tc>
                  <a:txBody>
                    <a:bodyPr/>
                    <a:lstStyle/>
                    <a:p>
                      <a:pPr algn="l" rtl="0" fontAlgn="ctr"/>
                      <a:r>
                        <a:rPr lang="ru-RU" sz="1000" b="0" i="0" u="none" strike="noStrike">
                          <a:solidFill>
                            <a:srgbClr val="000000"/>
                          </a:solidFill>
                          <a:latin typeface="Times New Roman"/>
                        </a:rPr>
                        <a:t>Дотации бюджетам бюджетной системы РФ</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a:solidFill>
                            <a:srgbClr val="000000"/>
                          </a:solidFill>
                          <a:latin typeface="Times New Roman"/>
                        </a:rPr>
                        <a:t>29 452,5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29 452,5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29 452,5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5"/>
                  </a:ext>
                </a:extLst>
              </a:tr>
              <a:tr h="236532">
                <a:tc>
                  <a:txBody>
                    <a:bodyPr/>
                    <a:lstStyle/>
                    <a:p>
                      <a:pPr algn="just" rtl="0" fontAlgn="ctr"/>
                      <a:r>
                        <a:rPr lang="ru-RU" sz="1000" b="0" i="0" u="none" strike="noStrike" dirty="0">
                          <a:solidFill>
                            <a:srgbClr val="000000"/>
                          </a:solidFill>
                          <a:latin typeface="Times New Roman"/>
                        </a:rPr>
                        <a:t>Субсидии бюджетам бюджетной системы РФ (межбюджетные субсидии) </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30 100,3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30 100,3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6"/>
                  </a:ext>
                </a:extLst>
              </a:tr>
              <a:tr h="238598">
                <a:tc>
                  <a:txBody>
                    <a:bodyPr/>
                    <a:lstStyle/>
                    <a:p>
                      <a:pPr algn="l" rtl="0" fontAlgn="ctr"/>
                      <a:r>
                        <a:rPr lang="ru-RU" sz="1000" b="0" i="0" u="none" strike="noStrike" dirty="0">
                          <a:solidFill>
                            <a:srgbClr val="000000"/>
                          </a:solidFill>
                          <a:latin typeface="Times New Roman"/>
                        </a:rPr>
                        <a:t>Субвенции бюджетам бюджетной системы РФ</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1 061,8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1 061,8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1 061,8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7"/>
                  </a:ext>
                </a:extLst>
              </a:tr>
              <a:tr h="227858">
                <a:tc>
                  <a:txBody>
                    <a:bodyPr/>
                    <a:lstStyle/>
                    <a:p>
                      <a:pPr algn="l" rtl="0" fontAlgn="ctr"/>
                      <a:r>
                        <a:rPr lang="ru-RU" sz="1000" b="0" i="0" u="none" strike="noStrike" dirty="0">
                          <a:solidFill>
                            <a:srgbClr val="000000"/>
                          </a:solidFill>
                          <a:latin typeface="Times New Roman"/>
                        </a:rPr>
                        <a:t>Иные межбюджетные трансферты</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a:solidFill>
                            <a:srgbClr val="000000"/>
                          </a:solidFill>
                          <a:latin typeface="Times New Roman"/>
                        </a:rPr>
                        <a:t>13 087,8</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37 219,3</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0" i="0" u="none" strike="noStrike" dirty="0">
                          <a:solidFill>
                            <a:srgbClr val="000000"/>
                          </a:solidFill>
                          <a:latin typeface="Times New Roman"/>
                        </a:rPr>
                        <a:t>36 370,9</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97,7</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8"/>
                  </a:ext>
                </a:extLst>
              </a:tr>
              <a:tr h="291429">
                <a:tc>
                  <a:txBody>
                    <a:bodyPr/>
                    <a:lstStyle/>
                    <a:p>
                      <a:pPr algn="l" rtl="0" fontAlgn="ctr"/>
                      <a:r>
                        <a:rPr lang="ru-RU" sz="1000" b="1" i="0" u="none" strike="noStrike" dirty="0">
                          <a:solidFill>
                            <a:srgbClr val="000000"/>
                          </a:solidFill>
                          <a:latin typeface="Times New Roman"/>
                        </a:rPr>
                        <a:t>Безвозмездные поступления от государственных (муниципальных) организаций </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a:solidFill>
                            <a:srgbClr val="000000"/>
                          </a:solidFill>
                          <a:latin typeface="Times New Roman"/>
                        </a:rPr>
                        <a:t>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738,9</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738,9</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000" b="1" i="0" u="none" strike="noStrike" dirty="0">
                          <a:solidFill>
                            <a:srgbClr val="000000"/>
                          </a:solidFill>
                          <a:latin typeface="Times New Roman"/>
                        </a:rPr>
                        <a:t>100,0</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19"/>
                  </a:ext>
                </a:extLst>
              </a:tr>
              <a:tr h="163215">
                <a:tc>
                  <a:txBody>
                    <a:bodyPr/>
                    <a:lstStyle/>
                    <a:p>
                      <a:pPr algn="l" rtl="0" fontAlgn="ctr"/>
                      <a:r>
                        <a:rPr lang="ru-RU" sz="1000" b="1" i="0" u="none" strike="noStrike" dirty="0">
                          <a:solidFill>
                            <a:srgbClr val="000000"/>
                          </a:solidFill>
                          <a:latin typeface="Times New Roman"/>
                        </a:rPr>
                        <a:t>ВСЕГО ДОХОДОВ</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000" b="1" i="0" u="none" strike="noStrike" dirty="0">
                          <a:solidFill>
                            <a:srgbClr val="000000"/>
                          </a:solidFill>
                          <a:latin typeface="Times New Roman"/>
                        </a:rPr>
                        <a:t>79 186,5</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000" b="1" i="0" u="none" strike="noStrike" dirty="0">
                          <a:solidFill>
                            <a:srgbClr val="000000"/>
                          </a:solidFill>
                          <a:latin typeface="Times New Roman"/>
                        </a:rPr>
                        <a:t>135 330,7</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000" b="1" i="0" u="none" strike="noStrike" dirty="0">
                          <a:solidFill>
                            <a:srgbClr val="000000"/>
                          </a:solidFill>
                          <a:latin typeface="Times New Roman"/>
                        </a:rPr>
                        <a:t>138</a:t>
                      </a:r>
                      <a:r>
                        <a:rPr lang="ru-RU" sz="1000" b="1" i="0" u="none" strike="noStrike" baseline="0" dirty="0">
                          <a:solidFill>
                            <a:srgbClr val="000000"/>
                          </a:solidFill>
                          <a:latin typeface="Times New Roman"/>
                        </a:rPr>
                        <a:t> 278,5</a:t>
                      </a:r>
                      <a:endParaRPr lang="ru-RU" sz="1000" b="1" i="0" u="none" strike="noStrike" dirty="0">
                        <a:solidFill>
                          <a:srgbClr val="000000"/>
                        </a:solidFill>
                        <a:latin typeface="Times New Roman"/>
                      </a:endParaRP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000" b="1" i="0" u="none" strike="noStrike" dirty="0">
                          <a:solidFill>
                            <a:srgbClr val="000000"/>
                          </a:solidFill>
                          <a:latin typeface="Times New Roman"/>
                        </a:rPr>
                        <a:t>102,2</a:t>
                      </a:r>
                    </a:p>
                  </a:txBody>
                  <a:tcPr marL="5074" marR="5074" marT="5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0"/>
                  </a:ext>
                </a:extLst>
              </a:tr>
            </a:tbl>
          </a:graphicData>
        </a:graphic>
      </p:graphicFrame>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3">
            <a:extLst>
              <a:ext uri="{FF2B5EF4-FFF2-40B4-BE49-F238E27FC236}">
                <a16:creationId xmlns:a16="http://schemas.microsoft.com/office/drawing/2014/main" id="{67118855-5868-D406-1AFD-4CA95F3A22F0}"/>
              </a:ext>
            </a:extLst>
          </p:cNvPr>
          <p:cNvSpPr>
            <a:extLst>
              <a:ext uri="smNativeData"/>
            </a:extLst>
          </p:cNvSpPr>
          <p:nvPr/>
        </p:nvSpPr>
        <p:spPr>
          <a:xfrm>
            <a:off x="214313" y="142875"/>
            <a:ext cx="8786812" cy="428625"/>
          </a:xfrm>
          <a:prstGeom prst="rect">
            <a:avLst/>
          </a:prstGeom>
          <a:noFill/>
          <a:ln>
            <a:noFill/>
          </a:ln>
          <a:effectLst>
            <a:outerShdw blurRad="63500" dist="38100" dir="5400000" algn="tr">
              <a:schemeClr val="tx1">
                <a:alpha val="45000"/>
              </a:schemeClr>
            </a:outerShdw>
          </a:effectLst>
        </p:spPr>
        <p:txBody>
          <a:bodyPr/>
          <a:lstStyle/>
          <a:p>
            <a:pPr algn="ctr">
              <a:defRPr/>
            </a:pPr>
            <a:r>
              <a:rPr lang="ru-RU" b="1" i="1" dirty="0">
                <a:solidFill>
                  <a:schemeClr val="accent6">
                    <a:lumMod val="50000"/>
                  </a:schemeClr>
                </a:solidFill>
                <a:latin typeface="Times New Roman" pitchFamily="18" charset="0"/>
                <a:cs typeface="Times New Roman" pitchFamily="18" charset="0"/>
              </a:rPr>
              <a:t>ИСПОЛНЕНИЕ БЮДЖЕТА ПО РАСХОДАМ 2025 ГОДА</a:t>
            </a:r>
            <a:endParaRPr lang="ru-RU" i="1" dirty="0">
              <a:solidFill>
                <a:schemeClr val="accent6">
                  <a:lumMod val="50000"/>
                </a:schemeClr>
              </a:solidFill>
              <a:latin typeface="Times New Roman" pitchFamily="18" charset="0"/>
              <a:cs typeface="Times New Roman" pitchFamily="18" charset="0"/>
            </a:endParaRPr>
          </a:p>
        </p:txBody>
      </p:sp>
      <p:graphicFrame>
        <p:nvGraphicFramePr>
          <p:cNvPr id="5" name="Таблица 4">
            <a:extLst>
              <a:ext uri="{FF2B5EF4-FFF2-40B4-BE49-F238E27FC236}">
                <a16:creationId xmlns:a16="http://schemas.microsoft.com/office/drawing/2014/main" id="{E66DC9EA-7DC7-5705-03C4-85F7D45E90FD}"/>
              </a:ext>
            </a:extLst>
          </p:cNvPr>
          <p:cNvGraphicFramePr>
            <a:graphicFrameLocks noGrp="1"/>
          </p:cNvGraphicFramePr>
          <p:nvPr/>
        </p:nvGraphicFramePr>
        <p:xfrm>
          <a:off x="214313" y="642938"/>
          <a:ext cx="8786812" cy="6000750"/>
        </p:xfrm>
        <a:graphic>
          <a:graphicData uri="http://schemas.openxmlformats.org/drawingml/2006/table">
            <a:tbl>
              <a:tblPr/>
              <a:tblGrid>
                <a:gridCol w="3865401">
                  <a:extLst>
                    <a:ext uri="{9D8B030D-6E8A-4147-A177-3AD203B41FA5}">
                      <a16:colId xmlns:a16="http://schemas.microsoft.com/office/drawing/2014/main" val="20000"/>
                    </a:ext>
                  </a:extLst>
                </a:gridCol>
                <a:gridCol w="1225371">
                  <a:extLst>
                    <a:ext uri="{9D8B030D-6E8A-4147-A177-3AD203B41FA5}">
                      <a16:colId xmlns:a16="http://schemas.microsoft.com/office/drawing/2014/main" val="20001"/>
                    </a:ext>
                  </a:extLst>
                </a:gridCol>
                <a:gridCol w="1208767">
                  <a:extLst>
                    <a:ext uri="{9D8B030D-6E8A-4147-A177-3AD203B41FA5}">
                      <a16:colId xmlns:a16="http://schemas.microsoft.com/office/drawing/2014/main" val="20002"/>
                    </a:ext>
                  </a:extLst>
                </a:gridCol>
                <a:gridCol w="1225371">
                  <a:extLst>
                    <a:ext uri="{9D8B030D-6E8A-4147-A177-3AD203B41FA5}">
                      <a16:colId xmlns:a16="http://schemas.microsoft.com/office/drawing/2014/main" val="20003"/>
                    </a:ext>
                  </a:extLst>
                </a:gridCol>
                <a:gridCol w="1261901">
                  <a:extLst>
                    <a:ext uri="{9D8B030D-6E8A-4147-A177-3AD203B41FA5}">
                      <a16:colId xmlns:a16="http://schemas.microsoft.com/office/drawing/2014/main" val="20004"/>
                    </a:ext>
                  </a:extLst>
                </a:gridCol>
              </a:tblGrid>
              <a:tr h="969279">
                <a:tc>
                  <a:txBody>
                    <a:bodyPr/>
                    <a:lstStyle/>
                    <a:p>
                      <a:pPr algn="ctr" rtl="0" fontAlgn="ctr"/>
                      <a:r>
                        <a:rPr lang="ru-RU" sz="1200" b="1" i="0" u="none" strike="noStrike" dirty="0">
                          <a:solidFill>
                            <a:srgbClr val="000000"/>
                          </a:solidFill>
                          <a:latin typeface="Times New Roman"/>
                        </a:rPr>
                        <a:t>Наименование</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200" b="1" i="0" u="none" strike="noStrike" dirty="0">
                          <a:solidFill>
                            <a:srgbClr val="000000"/>
                          </a:solidFill>
                          <a:latin typeface="Times New Roman"/>
                        </a:rPr>
                        <a:t>Утвержденный план РСД от 11.12.2024 №54</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200" b="1" i="0" u="none" strike="noStrike" dirty="0">
                          <a:solidFill>
                            <a:srgbClr val="000000"/>
                          </a:solidFill>
                          <a:latin typeface="Times New Roman"/>
                        </a:rPr>
                        <a:t>Уточненный план на РСД от 23.12.2025 №57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200" b="1" i="0" u="none" strike="noStrike" dirty="0">
                          <a:solidFill>
                            <a:srgbClr val="000000"/>
                          </a:solidFill>
                          <a:latin typeface="Times New Roman"/>
                        </a:rPr>
                        <a:t>Фактическое исполнение на 01.01.2026</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200" b="1" i="0" u="none" strike="noStrike">
                          <a:solidFill>
                            <a:srgbClr val="000000"/>
                          </a:solidFill>
                          <a:latin typeface="Times New Roman"/>
                        </a:rPr>
                        <a:t>% исполнения от уточненного плана</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656976">
                <a:tc>
                  <a:txBody>
                    <a:bodyPr/>
                    <a:lstStyle/>
                    <a:p>
                      <a:pPr algn="l" rtl="0" fontAlgn="ctr"/>
                      <a:r>
                        <a:rPr lang="ru-RU" sz="1200" b="1" i="0" u="none" strike="noStrike">
                          <a:solidFill>
                            <a:srgbClr val="000000"/>
                          </a:solidFill>
                          <a:latin typeface="Times New Roman"/>
                        </a:rPr>
                        <a:t>Общегосударственные вопросы</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34 850,1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38 592,5</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38 222,5</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99,0</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1"/>
                  </a:ext>
                </a:extLst>
              </a:tr>
              <a:tr h="592880">
                <a:tc>
                  <a:txBody>
                    <a:bodyPr/>
                    <a:lstStyle/>
                    <a:p>
                      <a:pPr algn="l" rtl="0" fontAlgn="ctr"/>
                      <a:r>
                        <a:rPr lang="ru-RU" sz="1200" b="1" i="0" u="none" strike="noStrike">
                          <a:solidFill>
                            <a:srgbClr val="000000"/>
                          </a:solidFill>
                          <a:latin typeface="Times New Roman"/>
                        </a:rPr>
                        <a:t>Национальная оборона</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856,6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a:solidFill>
                            <a:srgbClr val="000000"/>
                          </a:solidFill>
                          <a:latin typeface="Times New Roman"/>
                        </a:rPr>
                        <a:t>856,6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856,6</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100,0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2"/>
                  </a:ext>
                </a:extLst>
              </a:tr>
              <a:tr h="865285">
                <a:tc>
                  <a:txBody>
                    <a:bodyPr/>
                    <a:lstStyle/>
                    <a:p>
                      <a:pPr algn="l" rtl="0" fontAlgn="ctr"/>
                      <a:r>
                        <a:rPr lang="ru-RU" sz="1200" b="1" i="0" u="none" strike="noStrike">
                          <a:solidFill>
                            <a:srgbClr val="000000"/>
                          </a:solidFill>
                          <a:latin typeface="Times New Roman"/>
                        </a:rPr>
                        <a:t>Национальная безопасность и правоохранительная деятельность</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534,2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a:solidFill>
                            <a:srgbClr val="000000"/>
                          </a:solidFill>
                          <a:latin typeface="Times New Roman"/>
                        </a:rPr>
                        <a:t>838,3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735,8</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87,8</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3"/>
                  </a:ext>
                </a:extLst>
              </a:tr>
              <a:tr h="544808">
                <a:tc>
                  <a:txBody>
                    <a:bodyPr/>
                    <a:lstStyle/>
                    <a:p>
                      <a:pPr algn="l" rtl="0" fontAlgn="ctr"/>
                      <a:r>
                        <a:rPr lang="ru-RU" sz="1200" b="1" i="0" u="none" strike="noStrike">
                          <a:solidFill>
                            <a:srgbClr val="000000"/>
                          </a:solidFill>
                          <a:latin typeface="Times New Roman"/>
                        </a:rPr>
                        <a:t>Национальная экономика</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13 949,8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52 508,2</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51 472,6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98,0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4"/>
                  </a:ext>
                </a:extLst>
              </a:tr>
              <a:tr h="528785">
                <a:tc>
                  <a:txBody>
                    <a:bodyPr/>
                    <a:lstStyle/>
                    <a:p>
                      <a:pPr algn="l" rtl="0" fontAlgn="ctr"/>
                      <a:r>
                        <a:rPr lang="ru-RU" sz="1200" b="1" i="0" u="none" strike="noStrike">
                          <a:solidFill>
                            <a:srgbClr val="000000"/>
                          </a:solidFill>
                          <a:latin typeface="Times New Roman"/>
                        </a:rPr>
                        <a:t>Жилищно-коммунальное хозяйство</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7 401,0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19 852,0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18</a:t>
                      </a:r>
                      <a:r>
                        <a:rPr lang="ru-RU" sz="1200" b="1" i="0" u="none" strike="noStrike" baseline="0" dirty="0">
                          <a:solidFill>
                            <a:srgbClr val="000000"/>
                          </a:solidFill>
                          <a:latin typeface="Times New Roman"/>
                        </a:rPr>
                        <a:t> 902,4</a:t>
                      </a:r>
                      <a:endParaRPr lang="ru-RU" sz="1200" b="1" i="0" u="none" strike="noStrike" dirty="0">
                        <a:solidFill>
                          <a:srgbClr val="000000"/>
                        </a:solidFill>
                        <a:latin typeface="Times New Roman"/>
                      </a:endParaRP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95,2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5"/>
                  </a:ext>
                </a:extLst>
              </a:tr>
              <a:tr h="480714">
                <a:tc>
                  <a:txBody>
                    <a:bodyPr/>
                    <a:lstStyle/>
                    <a:p>
                      <a:pPr algn="l" rtl="0" fontAlgn="ctr"/>
                      <a:r>
                        <a:rPr lang="ru-RU" sz="1200" b="1" i="0" u="none" strike="noStrike">
                          <a:solidFill>
                            <a:srgbClr val="000000"/>
                          </a:solidFill>
                          <a:latin typeface="Times New Roman"/>
                        </a:rPr>
                        <a:t>Культура, кинематография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18 007,9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20 572,3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20 835,9</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101,3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6"/>
                  </a:ext>
                </a:extLst>
              </a:tr>
              <a:tr h="544808">
                <a:tc>
                  <a:txBody>
                    <a:bodyPr/>
                    <a:lstStyle/>
                    <a:p>
                      <a:pPr algn="l" rtl="0" fontAlgn="ctr"/>
                      <a:r>
                        <a:rPr lang="ru-RU" sz="1200" b="1" i="0" u="none" strike="noStrike">
                          <a:solidFill>
                            <a:srgbClr val="000000"/>
                          </a:solidFill>
                          <a:latin typeface="Times New Roman"/>
                        </a:rPr>
                        <a:t>Социальная политика</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220,0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a:solidFill>
                            <a:srgbClr val="000000"/>
                          </a:solidFill>
                          <a:latin typeface="Times New Roman"/>
                        </a:rPr>
                        <a:t>396,8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491,5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123,9</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7"/>
                  </a:ext>
                </a:extLst>
              </a:tr>
              <a:tr h="480714">
                <a:tc>
                  <a:txBody>
                    <a:bodyPr/>
                    <a:lstStyle/>
                    <a:p>
                      <a:pPr algn="l" rtl="0" fontAlgn="ctr"/>
                      <a:r>
                        <a:rPr lang="ru-RU" sz="1200" b="1" i="0" u="none" strike="noStrike">
                          <a:solidFill>
                            <a:srgbClr val="000000"/>
                          </a:solidFill>
                          <a:latin typeface="Times New Roman"/>
                        </a:rPr>
                        <a:t>Физическая культура и спорт</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rtl="0" fontAlgn="ctr"/>
                      <a:r>
                        <a:rPr lang="ru-RU" sz="1200" b="1" i="0" u="none" strike="noStrike">
                          <a:solidFill>
                            <a:srgbClr val="000000"/>
                          </a:solidFill>
                          <a:latin typeface="Times New Roman"/>
                        </a:rPr>
                        <a:t>3 366,9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a:solidFill>
                            <a:srgbClr val="000000"/>
                          </a:solidFill>
                          <a:latin typeface="Times New Roman"/>
                        </a:rPr>
                        <a:t>4 087,8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4 000,0</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tc>
                  <a:txBody>
                    <a:bodyPr/>
                    <a:lstStyle/>
                    <a:p>
                      <a:pPr algn="ctr" fontAlgn="ctr"/>
                      <a:r>
                        <a:rPr lang="ru-RU" sz="1200" b="1" i="0" u="none" strike="noStrike" dirty="0">
                          <a:solidFill>
                            <a:srgbClr val="000000"/>
                          </a:solidFill>
                          <a:latin typeface="Times New Roman"/>
                        </a:rPr>
                        <a:t>97,9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2D4"/>
                    </a:solidFill>
                  </a:tcPr>
                </a:tc>
                <a:extLst>
                  <a:ext uri="{0D108BD9-81ED-4DB2-BD59-A6C34878D82A}">
                    <a16:rowId xmlns:a16="http://schemas.microsoft.com/office/drawing/2014/main" val="10008"/>
                  </a:ext>
                </a:extLst>
              </a:tr>
              <a:tr h="336501">
                <a:tc>
                  <a:txBody>
                    <a:bodyPr/>
                    <a:lstStyle/>
                    <a:p>
                      <a:pPr algn="l" rtl="0" fontAlgn="ctr"/>
                      <a:r>
                        <a:rPr lang="ru-RU" sz="1200" b="1" i="0" u="none" strike="noStrike">
                          <a:solidFill>
                            <a:srgbClr val="000000"/>
                          </a:solidFill>
                          <a:latin typeface="Times New Roman"/>
                        </a:rPr>
                        <a:t>ВСЕГО</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ru-RU" sz="1200" b="1" i="0" u="none" strike="noStrike">
                          <a:solidFill>
                            <a:srgbClr val="000000"/>
                          </a:solidFill>
                          <a:latin typeface="Times New Roman"/>
                        </a:rPr>
                        <a:t>79 186,5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200" b="1" i="0" u="none" strike="noStrike" dirty="0">
                          <a:solidFill>
                            <a:srgbClr val="000000"/>
                          </a:solidFill>
                          <a:latin typeface="Times New Roman"/>
                        </a:rPr>
                        <a:t>137 704,5</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200" b="1" i="0" u="none" strike="noStrike" dirty="0">
                          <a:solidFill>
                            <a:srgbClr val="000000"/>
                          </a:solidFill>
                          <a:latin typeface="Times New Roman"/>
                        </a:rPr>
                        <a:t>135 517,3</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200" b="1" i="0" u="none" strike="noStrike" dirty="0">
                          <a:solidFill>
                            <a:srgbClr val="000000"/>
                          </a:solidFill>
                          <a:latin typeface="Times New Roman"/>
                        </a:rPr>
                        <a:t>98,4 </a:t>
                      </a:r>
                    </a:p>
                  </a:txBody>
                  <a:tcPr marL="6917" marR="6917" marT="6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bl>
          </a:graphicData>
        </a:graphic>
      </p:graphicFrame>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7" descr="NRjEuF_GW5pS3F3Vl_UMe7viaP5r47t45TgzuAjNqc_OqUIghV8gCdt9hMuLX9yxekGUZj6PGEUYHIqwrSvAphxu.jpg">
            <a:extLst>
              <a:ext uri="{FF2B5EF4-FFF2-40B4-BE49-F238E27FC236}">
                <a16:creationId xmlns:a16="http://schemas.microsoft.com/office/drawing/2014/main" id="{E8F36078-0EB7-BA25-B787-097EB7FE653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7563" y="3214688"/>
            <a:ext cx="4643437"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Заголовок 1">
            <a:extLst>
              <a:ext uri="{FF2B5EF4-FFF2-40B4-BE49-F238E27FC236}">
                <a16:creationId xmlns:a16="http://schemas.microsoft.com/office/drawing/2014/main" id="{63CDFA93-FE63-CFA9-4830-91C3B2DC21DD}"/>
              </a:ext>
            </a:extLst>
          </p:cNvPr>
          <p:cNvSpPr>
            <a:spLocks noGrp="1"/>
          </p:cNvSpPr>
          <p:nvPr>
            <p:ph type="title"/>
          </p:nvPr>
        </p:nvSpPr>
        <p:spPr>
          <a:xfrm>
            <a:off x="142875" y="285750"/>
            <a:ext cx="9001125" cy="642938"/>
          </a:xfrm>
        </p:spPr>
        <p:txBody>
          <a:bodyPr rtlCol="0">
            <a:normAutofit fontScale="90000"/>
          </a:bodyPr>
          <a:lstStyle/>
          <a:p>
            <a:pPr algn="ctr" eaLnBrk="1" fontAlgn="auto" hangingPunct="1">
              <a:spcAft>
                <a:spcPts val="0"/>
              </a:spcAft>
              <a:defRPr/>
            </a:pPr>
            <a:r>
              <a:rPr sz="2000" b="1" i="1">
                <a:solidFill>
                  <a:srgbClr val="0000FF"/>
                </a:solidFill>
                <a:latin typeface="Times New Roman" pitchFamily="18" charset="0"/>
                <a:cs typeface="Times New Roman" pitchFamily="18" charset="0"/>
              </a:rPr>
              <a:t>Исполнение бюджета за  202</a:t>
            </a:r>
            <a:r>
              <a:rPr lang="ru-RU" sz="2000" b="1" i="1" dirty="0">
                <a:solidFill>
                  <a:srgbClr val="0000FF"/>
                </a:solidFill>
                <a:latin typeface="Times New Roman" pitchFamily="18" charset="0"/>
                <a:cs typeface="Times New Roman" pitchFamily="18" charset="0"/>
              </a:rPr>
              <a:t>5 </a:t>
            </a:r>
            <a:r>
              <a:rPr sz="2000" b="1" i="1">
                <a:solidFill>
                  <a:srgbClr val="0000FF"/>
                </a:solidFill>
                <a:latin typeface="Times New Roman" pitchFamily="18" charset="0"/>
                <a:cs typeface="Times New Roman" pitchFamily="18" charset="0"/>
              </a:rPr>
              <a:t>год в разрезе функциональной классификации расходов</a:t>
            </a:r>
            <a:br>
              <a:rPr b="1" i="1">
                <a:solidFill>
                  <a:srgbClr val="0000FF"/>
                </a:solidFill>
                <a:latin typeface="Times New Roman" pitchFamily="18" charset="0"/>
                <a:cs typeface="Times New Roman" pitchFamily="18" charset="0"/>
              </a:rPr>
            </a:br>
            <a:endParaRPr i="1">
              <a:solidFill>
                <a:schemeClr val="tx2">
                  <a:satMod val="130000"/>
                </a:schemeClr>
              </a:solidFill>
              <a:latin typeface="Times New Roman" pitchFamily="18" charset="0"/>
              <a:cs typeface="Times New Roman" pitchFamily="18" charset="0"/>
            </a:endParaRPr>
          </a:p>
        </p:txBody>
      </p:sp>
      <p:sp>
        <p:nvSpPr>
          <p:cNvPr id="20484" name="AutoShape 25" descr="m_0OGTfIlo6o_s4dvzD6VxdwEFOZ6X5Gq9T2WEMuk-3QRadVJmZ3mAjAQ4LnRMxTzdVdT96pMIoC2o-5-GKbsfvb.jpg">
            <a:extLst>
              <a:ext uri="{FF2B5EF4-FFF2-40B4-BE49-F238E27FC236}">
                <a16:creationId xmlns:a16="http://schemas.microsoft.com/office/drawing/2014/main" id="{57007C8B-5CD3-22AA-D321-CF68C92D9EC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0485" name="AutoShape 27" descr="m_0OGTfIlo6o_s4dvzD6VxdwEFOZ6X5Gq9T2WEMuk-3QRadVJmZ3mAjAQ4LnRMxTzdVdT96pMIoC2o-5-GKbsfvb.jpg">
            <a:extLst>
              <a:ext uri="{FF2B5EF4-FFF2-40B4-BE49-F238E27FC236}">
                <a16:creationId xmlns:a16="http://schemas.microsoft.com/office/drawing/2014/main" id="{DAC3F0CB-5AA8-F56C-0518-C441F07CEE9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0486" name="AutoShape 29" descr="m_0OGTfIlo6o_s4dvzD6VxdwEFOZ6X5Gq9T2WEMuk-3QRadVJmZ3mAjAQ4LnRMxTzdVdT96pMIoC2o-5-GKbsfvb.jpg">
            <a:extLst>
              <a:ext uri="{FF2B5EF4-FFF2-40B4-BE49-F238E27FC236}">
                <a16:creationId xmlns:a16="http://schemas.microsoft.com/office/drawing/2014/main" id="{D0BD2D74-49C5-0348-8A08-225C82C941F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3" name="Овал 3">
            <a:extLst>
              <a:ext uri="{FF2B5EF4-FFF2-40B4-BE49-F238E27FC236}">
                <a16:creationId xmlns:a16="http://schemas.microsoft.com/office/drawing/2014/main" id="{C6487B0B-74A8-BEDD-B4C8-38FD6D179E4B}"/>
              </a:ext>
            </a:extLst>
          </p:cNvPr>
          <p:cNvSpPr>
            <a:extLst>
              <a:ext uri="smNativeData"/>
            </a:extLst>
          </p:cNvSpPr>
          <p:nvPr/>
        </p:nvSpPr>
        <p:spPr>
          <a:xfrm>
            <a:off x="1428728" y="714356"/>
            <a:ext cx="7143800" cy="571504"/>
          </a:xfrm>
          <a:prstGeom prst="ellipse">
            <a:avLst/>
          </a:prstGeom>
          <a:solidFill>
            <a:srgbClr val="CCFFCC"/>
          </a:solidFill>
          <a:ln>
            <a:solidFill>
              <a:srgbClr val="FFC000"/>
            </a:solid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r>
              <a:rPr lang="ru-RU" sz="1400" b="1" dirty="0">
                <a:solidFill>
                  <a:srgbClr val="0033CC"/>
                </a:solidFill>
                <a:latin typeface="Times New Roman" pitchFamily="18" charset="0"/>
                <a:cs typeface="Times New Roman" pitchFamily="18" charset="0"/>
              </a:rPr>
              <a:t>Общегосударственные вопросы</a:t>
            </a:r>
          </a:p>
          <a:p>
            <a:pPr algn="ctr">
              <a:defRPr/>
            </a:pPr>
            <a:r>
              <a:rPr lang="ru-RU" sz="1400" dirty="0">
                <a:solidFill>
                  <a:srgbClr val="0000FF"/>
                </a:solidFill>
                <a:latin typeface="Times New Roman" pitchFamily="18" charset="0"/>
                <a:cs typeface="Times New Roman" pitchFamily="18" charset="0"/>
              </a:rPr>
              <a:t>исполнение 38 222,5 тыс. рублей (99,0%)</a:t>
            </a:r>
          </a:p>
        </p:txBody>
      </p:sp>
      <p:sp>
        <p:nvSpPr>
          <p:cNvPr id="25" name="Овал 3">
            <a:extLst>
              <a:ext uri="{FF2B5EF4-FFF2-40B4-BE49-F238E27FC236}">
                <a16:creationId xmlns:a16="http://schemas.microsoft.com/office/drawing/2014/main" id="{B6424BC1-B0E6-649C-331B-05387661F3BA}"/>
              </a:ext>
            </a:extLst>
          </p:cNvPr>
          <p:cNvSpPr>
            <a:extLst>
              <a:ext uri="smNativeData"/>
            </a:extLst>
          </p:cNvSpPr>
          <p:nvPr/>
        </p:nvSpPr>
        <p:spPr>
          <a:xfrm>
            <a:off x="214282" y="1500174"/>
            <a:ext cx="2714644" cy="1500198"/>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endParaRPr lang="ru-RU" sz="1200" b="1" dirty="0">
              <a:latin typeface="Times New Roman" pitchFamily="18" charset="0"/>
              <a:cs typeface="Times New Roman" pitchFamily="18" charset="0"/>
            </a:endParaRPr>
          </a:p>
          <a:p>
            <a:pPr algn="ctr">
              <a:defRPr/>
            </a:pPr>
            <a:r>
              <a:rPr lang="ru-RU" sz="1100" b="1" dirty="0">
                <a:solidFill>
                  <a:srgbClr val="000000"/>
                </a:solidFill>
                <a:latin typeface="Times New Roman" pitchFamily="18" charset="0"/>
                <a:cs typeface="Times New Roman" pitchFamily="18" charset="0"/>
              </a:rPr>
              <a:t>Функционирование Правительства РФ, высших исполнительных органов государственной власти субъектов РФ, местных администраций</a:t>
            </a:r>
            <a:r>
              <a:rPr lang="ru-RU" sz="1100" dirty="0">
                <a:solidFill>
                  <a:srgbClr val="0000FF"/>
                </a:solidFill>
                <a:latin typeface="Times New Roman" pitchFamily="18" charset="0"/>
                <a:cs typeface="Times New Roman" pitchFamily="18" charset="0"/>
              </a:rPr>
              <a:t> исполнение  22 773,7 тыс. рублей (92,8%)</a:t>
            </a:r>
          </a:p>
          <a:p>
            <a:pPr algn="ctr">
              <a:defRPr/>
            </a:pPr>
            <a:endParaRPr lang="ru-RU" sz="1200" dirty="0">
              <a:solidFill>
                <a:srgbClr val="0000FF"/>
              </a:solidFill>
              <a:latin typeface="Times New Roman" pitchFamily="18" charset="0"/>
              <a:cs typeface="Times New Roman" pitchFamily="18" charset="0"/>
            </a:endParaRPr>
          </a:p>
        </p:txBody>
      </p:sp>
      <p:cxnSp>
        <p:nvCxnSpPr>
          <p:cNvPr id="26" name="Прямая со стрелкой 25">
            <a:extLst>
              <a:ext uri="{FF2B5EF4-FFF2-40B4-BE49-F238E27FC236}">
                <a16:creationId xmlns:a16="http://schemas.microsoft.com/office/drawing/2014/main" id="{C850B45C-7A60-C7E7-23CE-7FE454C32D67}"/>
              </a:ext>
            </a:extLst>
          </p:cNvPr>
          <p:cNvCxnSpPr/>
          <p:nvPr/>
        </p:nvCxnSpPr>
        <p:spPr>
          <a:xfrm rot="5400000">
            <a:off x="2390775" y="1252538"/>
            <a:ext cx="433387" cy="3571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Овал 3">
            <a:extLst>
              <a:ext uri="{FF2B5EF4-FFF2-40B4-BE49-F238E27FC236}">
                <a16:creationId xmlns:a16="http://schemas.microsoft.com/office/drawing/2014/main" id="{7E9CAED9-40FB-3A3B-6A20-E8F033F24852}"/>
              </a:ext>
            </a:extLst>
          </p:cNvPr>
          <p:cNvSpPr>
            <a:extLst>
              <a:ext uri="smNativeData"/>
            </a:extLst>
          </p:cNvSpPr>
          <p:nvPr/>
        </p:nvSpPr>
        <p:spPr>
          <a:xfrm>
            <a:off x="3143272" y="1500174"/>
            <a:ext cx="2285984" cy="1643074"/>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endParaRPr lang="ru-RU" sz="1200" b="1" dirty="0">
              <a:solidFill>
                <a:srgbClr val="000000"/>
              </a:solidFill>
              <a:latin typeface="Times New Roman" pitchFamily="18" charset="0"/>
              <a:cs typeface="Times New Roman" pitchFamily="18" charset="0"/>
            </a:endParaRPr>
          </a:p>
          <a:p>
            <a:pPr algn="ctr">
              <a:defRPr/>
            </a:pPr>
            <a:r>
              <a:rPr lang="ru-RU" sz="1100" b="1" dirty="0">
                <a:solidFill>
                  <a:srgbClr val="000000"/>
                </a:solidFill>
                <a:latin typeface="Times New Roman" pitchFamily="18" charset="0"/>
                <a:cs typeface="Times New Roman" pitchFamily="18" charset="0"/>
              </a:rPr>
              <a:t>Функционирование высшего должностного лица субъекта РФ и муниципального образования </a:t>
            </a:r>
            <a:r>
              <a:rPr lang="ru-RU" sz="1100" dirty="0">
                <a:solidFill>
                  <a:srgbClr val="0000FF"/>
                </a:solidFill>
                <a:latin typeface="Times New Roman" pitchFamily="18" charset="0"/>
                <a:cs typeface="Times New Roman" pitchFamily="18" charset="0"/>
              </a:rPr>
              <a:t>исполнение  12 088,4 тыс. рублей (100,0%)</a:t>
            </a:r>
          </a:p>
          <a:p>
            <a:pPr algn="ctr">
              <a:defRPr/>
            </a:pPr>
            <a:endParaRPr lang="ru-RU" sz="1200" dirty="0">
              <a:solidFill>
                <a:srgbClr val="0000FF"/>
              </a:solidFill>
              <a:latin typeface="Times New Roman" pitchFamily="18" charset="0"/>
              <a:cs typeface="Times New Roman" pitchFamily="18" charset="0"/>
            </a:endParaRPr>
          </a:p>
        </p:txBody>
      </p:sp>
      <p:cxnSp>
        <p:nvCxnSpPr>
          <p:cNvPr id="35" name="Прямая со стрелкой 34">
            <a:extLst>
              <a:ext uri="{FF2B5EF4-FFF2-40B4-BE49-F238E27FC236}">
                <a16:creationId xmlns:a16="http://schemas.microsoft.com/office/drawing/2014/main" id="{CBAE0CD3-92D1-EECE-C74B-A2BBEFE525DB}"/>
              </a:ext>
            </a:extLst>
          </p:cNvPr>
          <p:cNvCxnSpPr/>
          <p:nvPr/>
        </p:nvCxnSpPr>
        <p:spPr>
          <a:xfrm rot="10800000" flipV="1">
            <a:off x="5072063" y="1285875"/>
            <a:ext cx="285750" cy="2857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Овал 3">
            <a:extLst>
              <a:ext uri="{FF2B5EF4-FFF2-40B4-BE49-F238E27FC236}">
                <a16:creationId xmlns:a16="http://schemas.microsoft.com/office/drawing/2014/main" id="{FBB641A3-BA75-3E26-6994-6A95C77E569F}"/>
              </a:ext>
            </a:extLst>
          </p:cNvPr>
          <p:cNvSpPr>
            <a:extLst>
              <a:ext uri="smNativeData"/>
            </a:extLst>
          </p:cNvSpPr>
          <p:nvPr/>
        </p:nvSpPr>
        <p:spPr>
          <a:xfrm>
            <a:off x="0" y="3214686"/>
            <a:ext cx="3000396" cy="1785950"/>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r>
              <a:rPr lang="ru-RU" sz="1100" b="1" dirty="0">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 </a:t>
            </a:r>
            <a:r>
              <a:rPr lang="ru-RU" sz="1100" dirty="0">
                <a:solidFill>
                  <a:srgbClr val="0000FF"/>
                </a:solidFill>
                <a:latin typeface="Times New Roman" pitchFamily="18" charset="0"/>
                <a:cs typeface="Times New Roman" pitchFamily="18" charset="0"/>
              </a:rPr>
              <a:t>исполнение                       75, 8 тыс.рублей (100,0%)</a:t>
            </a:r>
          </a:p>
        </p:txBody>
      </p:sp>
      <p:cxnSp>
        <p:nvCxnSpPr>
          <p:cNvPr id="37" name="Прямая со стрелкой 36">
            <a:extLst>
              <a:ext uri="{FF2B5EF4-FFF2-40B4-BE49-F238E27FC236}">
                <a16:creationId xmlns:a16="http://schemas.microsoft.com/office/drawing/2014/main" id="{D093CA39-BF96-6BE2-D6FC-6D0C16A88C31}"/>
              </a:ext>
            </a:extLst>
          </p:cNvPr>
          <p:cNvCxnSpPr/>
          <p:nvPr/>
        </p:nvCxnSpPr>
        <p:spPr>
          <a:xfrm rot="5400000">
            <a:off x="2035969" y="1893094"/>
            <a:ext cx="2000250" cy="7858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Овал 3">
            <a:extLst>
              <a:ext uri="{FF2B5EF4-FFF2-40B4-BE49-F238E27FC236}">
                <a16:creationId xmlns:a16="http://schemas.microsoft.com/office/drawing/2014/main" id="{C2032607-44EC-33A4-B6DB-5917D5522A02}"/>
              </a:ext>
            </a:extLst>
          </p:cNvPr>
          <p:cNvSpPr>
            <a:extLst>
              <a:ext uri="smNativeData"/>
            </a:extLst>
          </p:cNvSpPr>
          <p:nvPr/>
        </p:nvSpPr>
        <p:spPr>
          <a:xfrm>
            <a:off x="5500694" y="1500174"/>
            <a:ext cx="2286016" cy="1000132"/>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r>
              <a:rPr lang="ru-RU" sz="1100" b="1" dirty="0">
                <a:solidFill>
                  <a:srgbClr val="000000"/>
                </a:solidFill>
                <a:latin typeface="Times New Roman" pitchFamily="18" charset="0"/>
                <a:cs typeface="Times New Roman" pitchFamily="18" charset="0"/>
              </a:rPr>
              <a:t>Другие общегосударственные вопросы </a:t>
            </a:r>
            <a:r>
              <a:rPr lang="ru-RU" sz="1100" dirty="0">
                <a:solidFill>
                  <a:srgbClr val="0000FF"/>
                </a:solidFill>
                <a:latin typeface="Times New Roman" pitchFamily="18" charset="0"/>
                <a:cs typeface="Times New Roman" pitchFamily="18" charset="0"/>
              </a:rPr>
              <a:t>исполнение                           3 284,5 тыс.рублей  (80,6%)</a:t>
            </a:r>
          </a:p>
        </p:txBody>
      </p:sp>
      <p:cxnSp>
        <p:nvCxnSpPr>
          <p:cNvPr id="48" name="Прямая со стрелкой 47">
            <a:extLst>
              <a:ext uri="{FF2B5EF4-FFF2-40B4-BE49-F238E27FC236}">
                <a16:creationId xmlns:a16="http://schemas.microsoft.com/office/drawing/2014/main" id="{3E93914E-E150-A414-3DF8-87D17D38FDA7}"/>
              </a:ext>
            </a:extLst>
          </p:cNvPr>
          <p:cNvCxnSpPr/>
          <p:nvPr/>
        </p:nvCxnSpPr>
        <p:spPr>
          <a:xfrm rot="16200000" flipH="1">
            <a:off x="6858000" y="1357313"/>
            <a:ext cx="214313" cy="714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Овал 3">
            <a:extLst>
              <a:ext uri="{FF2B5EF4-FFF2-40B4-BE49-F238E27FC236}">
                <a16:creationId xmlns:a16="http://schemas.microsoft.com/office/drawing/2014/main" id="{32034DE3-5B53-C2CC-E345-B5C65C97F5AE}"/>
              </a:ext>
            </a:extLst>
          </p:cNvPr>
          <p:cNvSpPr>
            <a:extLst>
              <a:ext uri="smNativeData"/>
            </a:extLst>
          </p:cNvSpPr>
          <p:nvPr/>
        </p:nvSpPr>
        <p:spPr>
          <a:xfrm>
            <a:off x="7643834" y="2000240"/>
            <a:ext cx="1285884" cy="1571636"/>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r>
              <a:rPr lang="ru-RU" sz="1100" b="1" dirty="0">
                <a:solidFill>
                  <a:srgbClr val="000000"/>
                </a:solidFill>
                <a:latin typeface="Times New Roman" pitchFamily="18" charset="0"/>
                <a:cs typeface="Times New Roman" pitchFamily="18" charset="0"/>
              </a:rPr>
              <a:t>Резервные фонды                                      </a:t>
            </a:r>
            <a:r>
              <a:rPr lang="ru-RU" sz="1100" dirty="0">
                <a:solidFill>
                  <a:srgbClr val="0000FF"/>
                </a:solidFill>
                <a:latin typeface="Times New Roman" pitchFamily="18" charset="0"/>
                <a:cs typeface="Times New Roman" pitchFamily="18" charset="0"/>
              </a:rPr>
              <a:t>исполнение 0,0 тыс.рублей                       при плане                  217,5 тыс. рублей </a:t>
            </a:r>
          </a:p>
        </p:txBody>
      </p:sp>
      <p:cxnSp>
        <p:nvCxnSpPr>
          <p:cNvPr id="52" name="Прямая со стрелкой 51">
            <a:extLst>
              <a:ext uri="{FF2B5EF4-FFF2-40B4-BE49-F238E27FC236}">
                <a16:creationId xmlns:a16="http://schemas.microsoft.com/office/drawing/2014/main" id="{D09F6865-E3C5-399D-5130-470B98E0CF09}"/>
              </a:ext>
            </a:extLst>
          </p:cNvPr>
          <p:cNvCxnSpPr>
            <a:stCxn id="23" idx="5"/>
          </p:cNvCxnSpPr>
          <p:nvPr/>
        </p:nvCxnSpPr>
        <p:spPr>
          <a:xfrm rot="16200000" flipH="1">
            <a:off x="7471570" y="1256506"/>
            <a:ext cx="798512" cy="6889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6" descr="k5b5jpAXEsTwpuu1X1HToKRfUuPb8uCrzUGoGmzq2BZPKLvIZgum0jGs5WosMAOJdioe2qQ6yv4YDxoUa0MoAEU6.jpg">
            <a:extLst>
              <a:ext uri="{FF2B5EF4-FFF2-40B4-BE49-F238E27FC236}">
                <a16:creationId xmlns:a16="http://schemas.microsoft.com/office/drawing/2014/main" id="{383E0587-CDB8-E688-0BCF-365DA722AA8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3588"/>
            <a:ext cx="91440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Заголовок 3">
            <a:extLst>
              <a:ext uri="{FF2B5EF4-FFF2-40B4-BE49-F238E27FC236}">
                <a16:creationId xmlns:a16="http://schemas.microsoft.com/office/drawing/2014/main" id="{29FA39E5-0D84-E241-CC46-A96F6A4B0D69}"/>
              </a:ext>
            </a:extLst>
          </p:cNvPr>
          <p:cNvSpPr>
            <a:spLocks noGrp="1"/>
          </p:cNvSpPr>
          <p:nvPr>
            <p:ph type="title"/>
          </p:nvPr>
        </p:nvSpPr>
        <p:spPr>
          <a:xfrm>
            <a:off x="214313" y="71438"/>
            <a:ext cx="8929687" cy="785812"/>
          </a:xfrm>
        </p:spPr>
        <p:txBody>
          <a:bodyPr/>
          <a:lstStyle/>
          <a:p>
            <a:pPr algn="ctr" eaLnBrk="1" hangingPunct="1"/>
            <a:r>
              <a:rPr lang="ru-RU" altLang="ru-RU" sz="1800" b="1" i="1">
                <a:solidFill>
                  <a:srgbClr val="0000FF"/>
                </a:solidFill>
                <a:latin typeface="Times New Roman" panose="02020603050405020304" pitchFamily="18" charset="0"/>
                <a:cs typeface="Times New Roman" panose="02020603050405020304" pitchFamily="18" charset="0"/>
              </a:rPr>
              <a:t>   </a:t>
            </a:r>
            <a:r>
              <a:rPr lang="ru-RU" altLang="ru-RU" sz="1800" b="1" i="1">
                <a:latin typeface="Times New Roman" panose="02020603050405020304" pitchFamily="18" charset="0"/>
                <a:cs typeface="Times New Roman" panose="02020603050405020304" pitchFamily="18" charset="0"/>
              </a:rPr>
              <a:t>Исполнение бюджета за  2025 года                                                                                         в разрезе функциональной классификации расходов</a:t>
            </a:r>
            <a:endParaRPr lang="ru-RU" altLang="ru-RU" sz="1800" b="1" i="1">
              <a:latin typeface="Arial" panose="020B0604020202020204" pitchFamily="34" charset="0"/>
              <a:cs typeface="Arial" panose="020B0604020202020204" pitchFamily="34" charset="0"/>
            </a:endParaRPr>
          </a:p>
        </p:txBody>
      </p:sp>
      <p:sp>
        <p:nvSpPr>
          <p:cNvPr id="74755" name="Номер слайда 2">
            <a:extLst>
              <a:ext uri="{FF2B5EF4-FFF2-40B4-BE49-F238E27FC236}">
                <a16:creationId xmlns:a16="http://schemas.microsoft.com/office/drawing/2014/main" id="{CBD9A694-A415-3B5C-A092-EB74ACB3A608}"/>
              </a:ext>
            </a:extLst>
          </p:cNvPr>
          <p:cNvSpPr>
            <a:spLocks noGrp="1"/>
          </p:cNvSpPr>
          <p:nvPr>
            <p:ph type="sldNum" sz="quarter" idx="12"/>
          </p:nvPr>
        </p:nvSpPr>
        <p:spPr bwMode="auto">
          <a:ln>
            <a:miter lim="800000"/>
            <a:headEnd/>
            <a:tailEnd/>
          </a:ln>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08EC2A-359F-48AF-8E39-D54797DD3BEA}" type="slidenum">
              <a:rPr lang="ru-RU" altLang="ru-RU">
                <a:solidFill>
                  <a:srgbClr val="898989"/>
                </a:solidFill>
              </a:rPr>
              <a:pPr eaLnBrk="1" hangingPunct="1"/>
              <a:t>7</a:t>
            </a:fld>
            <a:endParaRPr lang="ru-RU" altLang="ru-RU">
              <a:solidFill>
                <a:srgbClr val="898989"/>
              </a:solidFill>
            </a:endParaRPr>
          </a:p>
        </p:txBody>
      </p:sp>
      <p:sp>
        <p:nvSpPr>
          <p:cNvPr id="6" name="Овал 3">
            <a:extLst>
              <a:ext uri="{FF2B5EF4-FFF2-40B4-BE49-F238E27FC236}">
                <a16:creationId xmlns:a16="http://schemas.microsoft.com/office/drawing/2014/main" id="{3A4DE600-2102-626D-6EDA-CE0162CC1B06}"/>
              </a:ext>
            </a:extLst>
          </p:cNvPr>
          <p:cNvSpPr>
            <a:extLst>
              <a:ext uri="smNativeData"/>
            </a:extLst>
          </p:cNvSpPr>
          <p:nvPr/>
        </p:nvSpPr>
        <p:spPr>
          <a:xfrm>
            <a:off x="214282" y="785794"/>
            <a:ext cx="8786874" cy="1143008"/>
          </a:xfrm>
          <a:prstGeom prst="ellipse">
            <a:avLst/>
          </a:prstGeom>
          <a:solidFill>
            <a:srgbClr val="CCFFCC"/>
          </a:solidFill>
          <a:ln>
            <a:solidFill>
              <a:srgbClr val="FFC000"/>
            </a:solid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r>
              <a:rPr lang="ru-RU" sz="1400" b="1" dirty="0">
                <a:solidFill>
                  <a:srgbClr val="0000FF"/>
                </a:solidFill>
                <a:latin typeface="Times New Roman" pitchFamily="18" charset="0"/>
                <a:cs typeface="Times New Roman" pitchFamily="18" charset="0"/>
              </a:rPr>
              <a:t>Национальная оборона – </a:t>
            </a:r>
          </a:p>
          <a:p>
            <a:pPr algn="ctr">
              <a:defRPr/>
            </a:pPr>
            <a:r>
              <a:rPr lang="ru-RU" sz="1400" b="1" dirty="0">
                <a:solidFill>
                  <a:srgbClr val="000000"/>
                </a:solidFill>
                <a:latin typeface="Times New Roman" pitchFamily="18" charset="0"/>
                <a:cs typeface="Times New Roman" pitchFamily="18" charset="0"/>
              </a:rPr>
              <a:t>Мобилизационная и вневойсковая подготовка </a:t>
            </a:r>
          </a:p>
          <a:p>
            <a:pPr algn="ctr">
              <a:defRPr/>
            </a:pPr>
            <a:r>
              <a:rPr lang="ru-RU" sz="1400" dirty="0">
                <a:latin typeface="Times New Roman" pitchFamily="18" charset="0"/>
                <a:cs typeface="Times New Roman" pitchFamily="18" charset="0"/>
              </a:rPr>
              <a:t>Расходы на осуществление первичного воинского учета  органами местного самоуправления поселений, муниципальных и городских округов,</a:t>
            </a:r>
          </a:p>
          <a:p>
            <a:pPr algn="ctr">
              <a:defRPr/>
            </a:pPr>
            <a:r>
              <a:rPr lang="ru-RU" sz="1400" dirty="0">
                <a:solidFill>
                  <a:srgbClr val="0000FF"/>
                </a:solidFill>
                <a:latin typeface="Times New Roman" pitchFamily="18" charset="0"/>
                <a:cs typeface="Times New Roman" pitchFamily="18" charset="0"/>
              </a:rPr>
              <a:t>исполнение 856,6 тыс. рублей (100%)</a:t>
            </a:r>
            <a:endParaRPr lang="ru-RU" sz="1400" dirty="0">
              <a:solidFill>
                <a:srgbClr val="FFFFFF"/>
              </a:solidFill>
              <a:latin typeface="Lucida Sans Unicode" pitchFamily="34" charset="0"/>
              <a:cs typeface="Arial"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3">
            <a:extLst>
              <a:ext uri="{FF2B5EF4-FFF2-40B4-BE49-F238E27FC236}">
                <a16:creationId xmlns:a16="http://schemas.microsoft.com/office/drawing/2014/main" id="{B267C9FF-5244-B8D4-4ED8-B3C640A682BC}"/>
              </a:ext>
            </a:extLst>
          </p:cNvPr>
          <p:cNvSpPr>
            <a:spLocks noGrp="1"/>
          </p:cNvSpPr>
          <p:nvPr>
            <p:ph type="title"/>
          </p:nvPr>
        </p:nvSpPr>
        <p:spPr>
          <a:xfrm>
            <a:off x="285750" y="142875"/>
            <a:ext cx="8715375" cy="500063"/>
          </a:xfrm>
        </p:spPr>
        <p:txBody>
          <a:bodyPr rtlCol="0">
            <a:noAutofit/>
          </a:bodyPr>
          <a:lstStyle/>
          <a:p>
            <a:pPr algn="ctr" eaLnBrk="1" fontAlgn="auto" hangingPunct="1">
              <a:spcAft>
                <a:spcPts val="0"/>
              </a:spcAft>
              <a:defRPr/>
            </a:pPr>
            <a:r>
              <a:rPr sz="1800" b="1" i="1">
                <a:solidFill>
                  <a:srgbClr val="0000FF"/>
                </a:solidFill>
                <a:latin typeface="Times New Roman" pitchFamily="18" charset="0"/>
                <a:cs typeface="Times New Roman" pitchFamily="18" charset="0"/>
              </a:rPr>
              <a:t>Исполнение бюджета за 202</a:t>
            </a:r>
            <a:r>
              <a:rPr lang="ru-RU" sz="1800" b="1" i="1" dirty="0">
                <a:solidFill>
                  <a:srgbClr val="0000FF"/>
                </a:solidFill>
                <a:latin typeface="Times New Roman" pitchFamily="18" charset="0"/>
                <a:cs typeface="Times New Roman" pitchFamily="18" charset="0"/>
              </a:rPr>
              <a:t>5</a:t>
            </a:r>
            <a:r>
              <a:rPr sz="1800" b="1" i="1">
                <a:solidFill>
                  <a:srgbClr val="0000FF"/>
                </a:solidFill>
                <a:latin typeface="Times New Roman" pitchFamily="18" charset="0"/>
                <a:cs typeface="Times New Roman" pitchFamily="18" charset="0"/>
              </a:rPr>
              <a:t> год                   </a:t>
            </a:r>
            <a:br>
              <a:rPr sz="1800" b="1" i="1">
                <a:solidFill>
                  <a:srgbClr val="0000FF"/>
                </a:solidFill>
                <a:latin typeface="Times New Roman" pitchFamily="18" charset="0"/>
                <a:cs typeface="Times New Roman" pitchFamily="18" charset="0"/>
              </a:rPr>
            </a:br>
            <a:r>
              <a:rPr sz="1800" b="1" i="1">
                <a:solidFill>
                  <a:srgbClr val="0000FF"/>
                </a:solidFill>
                <a:latin typeface="Times New Roman" pitchFamily="18" charset="0"/>
                <a:cs typeface="Times New Roman" pitchFamily="18" charset="0"/>
              </a:rPr>
              <a:t>       в разрезе функциональной классификации расходов</a:t>
            </a:r>
            <a:endParaRPr sz="1800" b="1" i="1">
              <a:solidFill>
                <a:schemeClr val="tx2">
                  <a:satMod val="130000"/>
                </a:schemeClr>
              </a:solidFill>
              <a:latin typeface="Arial" charset="0"/>
              <a:cs typeface="Arial" charset="0"/>
            </a:endParaRPr>
          </a:p>
        </p:txBody>
      </p:sp>
      <p:sp>
        <p:nvSpPr>
          <p:cNvPr id="22531" name="AutoShape 13" descr="0fucDoJt691ESEl80kTY9aFd79KRIdnepSscbhbjofObZXU2UgRZoj3Friczknqq5FgoPrZ7jq_KoENuTHpUfkYY.jpg">
            <a:extLst>
              <a:ext uri="{FF2B5EF4-FFF2-40B4-BE49-F238E27FC236}">
                <a16:creationId xmlns:a16="http://schemas.microsoft.com/office/drawing/2014/main" id="{0E903E36-C931-D9C8-9CE7-D4A60C4AFA9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pic>
        <p:nvPicPr>
          <p:cNvPr id="21508" name="Picture 14" descr="C:\Users\МогоритаОВ\Desktop\Фото\пож.резервуар.JPG">
            <a:extLst>
              <a:ext uri="{FF2B5EF4-FFF2-40B4-BE49-F238E27FC236}">
                <a16:creationId xmlns:a16="http://schemas.microsoft.com/office/drawing/2014/main" id="{B9D85CDD-540E-7732-489C-55640A7C3F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20" y="3571876"/>
            <a:ext cx="2571736" cy="2957496"/>
          </a:xfrm>
          <a:prstGeom prst="rect">
            <a:avLst/>
          </a:prstGeom>
          <a:ln>
            <a:noFill/>
          </a:ln>
          <a:effectLst>
            <a:softEdge rad="112500"/>
          </a:effectLst>
        </p:spPr>
      </p:pic>
      <p:sp>
        <p:nvSpPr>
          <p:cNvPr id="15" name="Овал 3">
            <a:extLst>
              <a:ext uri="{FF2B5EF4-FFF2-40B4-BE49-F238E27FC236}">
                <a16:creationId xmlns:a16="http://schemas.microsoft.com/office/drawing/2014/main" id="{B6D7F18A-11CF-1E1A-C685-F01F444C7026}"/>
              </a:ext>
            </a:extLst>
          </p:cNvPr>
          <p:cNvSpPr>
            <a:extLst>
              <a:ext uri="smNativeData"/>
            </a:extLst>
          </p:cNvSpPr>
          <p:nvPr/>
        </p:nvSpPr>
        <p:spPr>
          <a:xfrm>
            <a:off x="6429388" y="1428736"/>
            <a:ext cx="2643206" cy="2000264"/>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r>
              <a:rPr lang="ru-RU" sz="1200" b="1" dirty="0">
                <a:solidFill>
                  <a:srgbClr val="0000FF"/>
                </a:solidFill>
                <a:latin typeface="Times New Roman" pitchFamily="18" charset="0"/>
                <a:cs typeface="Times New Roman" pitchFamily="18" charset="0"/>
              </a:rPr>
              <a:t>Органы юстиции  </a:t>
            </a:r>
          </a:p>
          <a:p>
            <a:pPr algn="ctr">
              <a:defRPr/>
            </a:pPr>
            <a:r>
              <a:rPr lang="ru-RU" sz="1200" dirty="0">
                <a:solidFill>
                  <a:srgbClr val="000000"/>
                </a:solidFill>
                <a:latin typeface="Times New Roman" pitchFamily="18" charset="0"/>
                <a:cs typeface="Times New Roman" pitchFamily="18" charset="0"/>
              </a:rPr>
              <a:t>Расходы  на осуществление государственных полномочий на государственную регистрацию актов гражданского состояния, </a:t>
            </a:r>
            <a:r>
              <a:rPr lang="ru-RU" sz="1200" dirty="0">
                <a:solidFill>
                  <a:srgbClr val="0000FF"/>
                </a:solidFill>
                <a:latin typeface="Times New Roman" pitchFamily="18" charset="0"/>
                <a:cs typeface="Times New Roman" pitchFamily="18" charset="0"/>
              </a:rPr>
              <a:t>исполнение в сумме 205,2 тыс. рублей  (100%) </a:t>
            </a:r>
            <a:endParaRPr lang="ru-RU" sz="1200" dirty="0">
              <a:solidFill>
                <a:srgbClr val="FFFFFF"/>
              </a:solidFill>
              <a:latin typeface="Times New Roman" pitchFamily="18" charset="0"/>
              <a:cs typeface="Times New Roman" pitchFamily="18" charset="0"/>
            </a:endParaRPr>
          </a:p>
          <a:p>
            <a:pPr algn="ctr">
              <a:defRPr/>
            </a:pPr>
            <a:endParaRPr lang="ru-RU" sz="1200" dirty="0">
              <a:solidFill>
                <a:srgbClr val="0000FF"/>
              </a:solidFill>
              <a:latin typeface="Times New Roman" pitchFamily="18" charset="0"/>
              <a:cs typeface="Times New Roman" pitchFamily="18" charset="0"/>
            </a:endParaRPr>
          </a:p>
        </p:txBody>
      </p:sp>
      <p:sp>
        <p:nvSpPr>
          <p:cNvPr id="16" name="Овал 3">
            <a:extLst>
              <a:ext uri="{FF2B5EF4-FFF2-40B4-BE49-F238E27FC236}">
                <a16:creationId xmlns:a16="http://schemas.microsoft.com/office/drawing/2014/main" id="{07E9303A-C622-048F-EFFA-E4C451F98BFA}"/>
              </a:ext>
            </a:extLst>
          </p:cNvPr>
          <p:cNvSpPr>
            <a:extLst>
              <a:ext uri="smNativeData"/>
            </a:extLst>
          </p:cNvSpPr>
          <p:nvPr/>
        </p:nvSpPr>
        <p:spPr>
          <a:xfrm>
            <a:off x="0" y="1285860"/>
            <a:ext cx="2928926" cy="2143140"/>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r>
              <a:rPr lang="ru-RU" sz="1200" b="1" dirty="0">
                <a:solidFill>
                  <a:srgbClr val="0000FF"/>
                </a:solidFill>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пожарная безопасность  </a:t>
            </a:r>
            <a:r>
              <a:rPr lang="ru-RU" sz="1200" dirty="0">
                <a:solidFill>
                  <a:srgbClr val="000000"/>
                </a:solidFill>
                <a:latin typeface="Times New Roman" pitchFamily="18" charset="0"/>
                <a:cs typeface="Times New Roman" pitchFamily="18" charset="0"/>
              </a:rPr>
              <a:t>Расходы на теплоснабжение пожарных резервуаров,</a:t>
            </a:r>
          </a:p>
          <a:p>
            <a:pPr algn="ctr">
              <a:defRPr/>
            </a:pPr>
            <a:r>
              <a:rPr lang="ru-RU" sz="1200" dirty="0">
                <a:solidFill>
                  <a:srgbClr val="0000FF"/>
                </a:solidFill>
                <a:latin typeface="Times New Roman" pitchFamily="18" charset="0"/>
                <a:cs typeface="Times New Roman" pitchFamily="18" charset="0"/>
              </a:rPr>
              <a:t>исполнение в сумме </a:t>
            </a:r>
          </a:p>
          <a:p>
            <a:pPr algn="ctr">
              <a:defRPr/>
            </a:pPr>
            <a:r>
              <a:rPr lang="ru-RU" sz="1200" dirty="0">
                <a:solidFill>
                  <a:srgbClr val="0000FF"/>
                </a:solidFill>
                <a:latin typeface="Times New Roman" pitchFamily="18" charset="0"/>
                <a:cs typeface="Times New Roman" pitchFamily="18" charset="0"/>
              </a:rPr>
              <a:t>96,1 тыс. рублей (50,4%) </a:t>
            </a:r>
          </a:p>
        </p:txBody>
      </p:sp>
      <p:cxnSp>
        <p:nvCxnSpPr>
          <p:cNvPr id="17" name="Прямая со стрелкой 16">
            <a:extLst>
              <a:ext uri="{FF2B5EF4-FFF2-40B4-BE49-F238E27FC236}">
                <a16:creationId xmlns:a16="http://schemas.microsoft.com/office/drawing/2014/main" id="{3D093044-5CDE-F696-19F3-5DEBE46E814B}"/>
              </a:ext>
            </a:extLst>
          </p:cNvPr>
          <p:cNvCxnSpPr/>
          <p:nvPr/>
        </p:nvCxnSpPr>
        <p:spPr>
          <a:xfrm>
            <a:off x="6643688" y="1214438"/>
            <a:ext cx="428625" cy="2857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F887A6BC-74BF-7A1B-D51B-81BA26D168CE}"/>
              </a:ext>
            </a:extLst>
          </p:cNvPr>
          <p:cNvCxnSpPr/>
          <p:nvPr/>
        </p:nvCxnSpPr>
        <p:spPr>
          <a:xfrm rot="10800000" flipV="1">
            <a:off x="2428875" y="1285875"/>
            <a:ext cx="357188" cy="2143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Овал 3">
            <a:extLst>
              <a:ext uri="{FF2B5EF4-FFF2-40B4-BE49-F238E27FC236}">
                <a16:creationId xmlns:a16="http://schemas.microsoft.com/office/drawing/2014/main" id="{25B8A746-1D33-7A0B-C815-F52033F6B01F}"/>
              </a:ext>
            </a:extLst>
          </p:cNvPr>
          <p:cNvSpPr>
            <a:extLst>
              <a:ext uri="smNativeData"/>
            </a:extLst>
          </p:cNvSpPr>
          <p:nvPr/>
        </p:nvSpPr>
        <p:spPr>
          <a:xfrm>
            <a:off x="142875" y="714375"/>
            <a:ext cx="8643938" cy="571500"/>
          </a:xfrm>
          <a:prstGeom prst="ellipse">
            <a:avLst/>
          </a:prstGeom>
          <a:solidFill>
            <a:srgbClr val="CCFFCC"/>
          </a:solidFill>
          <a:ln>
            <a:solidFill>
              <a:srgbClr val="FFC000"/>
            </a:solidFill>
            <a:headEnd type="none"/>
            <a:tailEnd type="none"/>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b="1" dirty="0">
              <a:solidFill>
                <a:srgbClr val="000000"/>
              </a:solidFill>
              <a:latin typeface="Times New Roman" pitchFamily="18" charset="0"/>
              <a:cs typeface="Times New Roman" pitchFamily="18" charset="0"/>
            </a:endParaRPr>
          </a:p>
          <a:p>
            <a:pPr algn="ctr">
              <a:defRPr/>
            </a:pPr>
            <a:r>
              <a:rPr lang="ru-RU" sz="1400" b="1" dirty="0">
                <a:solidFill>
                  <a:srgbClr val="000000"/>
                </a:solidFill>
                <a:latin typeface="Times New Roman" pitchFamily="18" charset="0"/>
                <a:cs typeface="Times New Roman" pitchFamily="18" charset="0"/>
              </a:rPr>
              <a:t>Национальная безопасность и правоохранительная деятельность</a:t>
            </a:r>
          </a:p>
          <a:p>
            <a:pPr algn="ctr">
              <a:defRPr/>
            </a:pPr>
            <a:r>
              <a:rPr lang="ru-RU" sz="1400" dirty="0">
                <a:solidFill>
                  <a:srgbClr val="0000FF"/>
                </a:solidFill>
                <a:latin typeface="Times New Roman" pitchFamily="18" charset="0"/>
                <a:cs typeface="Times New Roman" pitchFamily="18" charset="0"/>
              </a:rPr>
              <a:t>исполнение 735,8 тыс. рублей (87,8%)</a:t>
            </a:r>
          </a:p>
          <a:p>
            <a:pPr algn="ctr">
              <a:defRPr/>
            </a:pPr>
            <a:endParaRPr lang="ru-RU" sz="1200" b="1" dirty="0">
              <a:solidFill>
                <a:srgbClr val="000000"/>
              </a:solidFill>
              <a:latin typeface="Times New Roman" pitchFamily="18" charset="0"/>
              <a:cs typeface="Times New Roman" pitchFamily="18" charset="0"/>
            </a:endParaRPr>
          </a:p>
        </p:txBody>
      </p:sp>
      <p:sp>
        <p:nvSpPr>
          <p:cNvPr id="40" name="Овал 3">
            <a:extLst>
              <a:ext uri="{FF2B5EF4-FFF2-40B4-BE49-F238E27FC236}">
                <a16:creationId xmlns:a16="http://schemas.microsoft.com/office/drawing/2014/main" id="{D27EABC3-A48F-891B-4261-11FD5248F516}"/>
              </a:ext>
            </a:extLst>
          </p:cNvPr>
          <p:cNvSpPr>
            <a:extLst>
              <a:ext uri="smNativeData"/>
            </a:extLst>
          </p:cNvSpPr>
          <p:nvPr/>
        </p:nvSpPr>
        <p:spPr>
          <a:xfrm>
            <a:off x="2928926" y="1500174"/>
            <a:ext cx="3429024" cy="1928826"/>
          </a:xfrm>
          <a:prstGeom prst="ellipse">
            <a:avLst/>
          </a:prstGeom>
          <a:solidFill>
            <a:srgbClr val="CCFFFF"/>
          </a:solidFill>
          <a:ln>
            <a:noFill/>
          </a:ln>
          <a:effectLst>
            <a:glow rad="139700">
              <a:schemeClr val="accent6">
                <a:satMod val="175000"/>
                <a:alpha val="40000"/>
              </a:schemeClr>
            </a:glow>
            <a:outerShdw blurRad="63500" dist="38100" dir="5400000" algn="tr">
              <a:schemeClr val="tx1">
                <a:alpha val="45000"/>
              </a:schemeClr>
            </a:outerShdw>
          </a:effectLst>
        </p:spPr>
        <p:txBody>
          <a:bodyPr anchor="ctr"/>
          <a:lstStyle/>
          <a:p>
            <a:pPr algn="ctr">
              <a:defRPr/>
            </a:pPr>
            <a:endParaRPr lang="ru-RU" sz="1200" b="1" dirty="0">
              <a:solidFill>
                <a:srgbClr val="0000FF"/>
              </a:solidFill>
              <a:latin typeface="Times New Roman" pitchFamily="18" charset="0"/>
              <a:cs typeface="Times New Roman" pitchFamily="18" charset="0"/>
            </a:endParaRPr>
          </a:p>
          <a:p>
            <a:pPr algn="ctr">
              <a:defRPr/>
            </a:pPr>
            <a:r>
              <a:rPr lang="ru-RU" sz="1200" b="1" dirty="0">
                <a:solidFill>
                  <a:srgbClr val="0000FF"/>
                </a:solidFill>
                <a:latin typeface="Times New Roman" pitchFamily="18" charset="0"/>
                <a:cs typeface="Times New Roman" pitchFamily="18" charset="0"/>
              </a:rPr>
              <a:t>Другие вопросы в области национальной безопасности и правоохранительной деятельности </a:t>
            </a:r>
          </a:p>
          <a:p>
            <a:pPr algn="ctr">
              <a:defRPr/>
            </a:pPr>
            <a:r>
              <a:rPr lang="ru-RU" sz="1200" dirty="0">
                <a:solidFill>
                  <a:srgbClr val="000000"/>
                </a:solidFill>
                <a:latin typeface="Times New Roman" pitchFamily="18" charset="0"/>
                <a:cs typeface="Times New Roman" pitchFamily="18" charset="0"/>
              </a:rPr>
              <a:t>Расходы на трансляцию видеоизображения в центры обработки данных АПК «Безопасный город» (3 ед.)</a:t>
            </a:r>
          </a:p>
          <a:p>
            <a:pPr algn="ctr">
              <a:defRPr/>
            </a:pPr>
            <a:r>
              <a:rPr lang="ru-RU" sz="1200" dirty="0">
                <a:solidFill>
                  <a:srgbClr val="0000FF"/>
                </a:solidFill>
                <a:latin typeface="Times New Roman" pitchFamily="18" charset="0"/>
                <a:cs typeface="Times New Roman" pitchFamily="18" charset="0"/>
              </a:rPr>
              <a:t>исполнение в сумме 434,5тыс. рублей (98,2%) </a:t>
            </a:r>
          </a:p>
        </p:txBody>
      </p:sp>
      <p:cxnSp>
        <p:nvCxnSpPr>
          <p:cNvPr id="49" name="Прямая со стрелкой 48">
            <a:extLst>
              <a:ext uri="{FF2B5EF4-FFF2-40B4-BE49-F238E27FC236}">
                <a16:creationId xmlns:a16="http://schemas.microsoft.com/office/drawing/2014/main" id="{2ED91A01-EAA2-3E9E-408A-0E23CDD42AA4}"/>
              </a:ext>
            </a:extLst>
          </p:cNvPr>
          <p:cNvCxnSpPr/>
          <p:nvPr/>
        </p:nvCxnSpPr>
        <p:spPr>
          <a:xfrm rot="5400000">
            <a:off x="4465637" y="1392238"/>
            <a:ext cx="214313"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Рисунок 17" descr="item_178129.jpg">
            <a:extLst>
              <a:ext uri="{FF2B5EF4-FFF2-40B4-BE49-F238E27FC236}">
                <a16:creationId xmlns:a16="http://schemas.microsoft.com/office/drawing/2014/main" id="{BC3F4DF0-994F-ECCB-4044-5FDEAEE138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0792" y="3857628"/>
            <a:ext cx="3071802" cy="2521911"/>
          </a:xfrm>
          <a:prstGeom prst="rect">
            <a:avLst/>
          </a:prstGeom>
          <a:ln>
            <a:noFill/>
          </a:ln>
          <a:effectLst>
            <a:softEdge rad="112500"/>
          </a:effectLst>
        </p:spPr>
      </p:pic>
      <p:pic>
        <p:nvPicPr>
          <p:cNvPr id="19" name="Рисунок 18" descr="0585c189bf9078e508506ca382d8796d.jpg">
            <a:extLst>
              <a:ext uri="{FF2B5EF4-FFF2-40B4-BE49-F238E27FC236}">
                <a16:creationId xmlns:a16="http://schemas.microsoft.com/office/drawing/2014/main" id="{99164CEC-D9EA-FB31-BD1B-B2D3075480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0364" y="3857628"/>
            <a:ext cx="2918134" cy="2653167"/>
          </a:xfrm>
          <a:prstGeom prst="rect">
            <a:avLst/>
          </a:prstGeom>
          <a:ln>
            <a:noFill/>
          </a:ln>
          <a:effectLst>
            <a:softEdge rad="112500"/>
          </a:effec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a:extLst>
              <a:ext uri="{FF2B5EF4-FFF2-40B4-BE49-F238E27FC236}">
                <a16:creationId xmlns:a16="http://schemas.microsoft.com/office/drawing/2014/main" id="{B3538D41-61B0-CD30-5899-9D15353209E4}"/>
              </a:ext>
            </a:extLst>
          </p:cNvPr>
          <p:cNvSpPr>
            <a:spLocks noGrp="1"/>
          </p:cNvSpPr>
          <p:nvPr>
            <p:ph type="title"/>
          </p:nvPr>
        </p:nvSpPr>
        <p:spPr>
          <a:xfrm>
            <a:off x="285750" y="0"/>
            <a:ext cx="8396288" cy="714375"/>
          </a:xfrm>
        </p:spPr>
        <p:txBody>
          <a:bodyPr rtlCol="0">
            <a:normAutofit/>
          </a:bodyPr>
          <a:lstStyle/>
          <a:p>
            <a:pPr algn="ctr" eaLnBrk="1" fontAlgn="auto" hangingPunct="1">
              <a:spcAft>
                <a:spcPts val="0"/>
              </a:spcAft>
              <a:defRPr/>
            </a:pPr>
            <a:r>
              <a:rPr sz="1800" b="1" i="1">
                <a:solidFill>
                  <a:srgbClr val="0000FF"/>
                </a:solidFill>
                <a:latin typeface="Times New Roman" pitchFamily="18" charset="0"/>
                <a:cs typeface="Times New Roman" pitchFamily="18" charset="0"/>
              </a:rPr>
              <a:t>Исполнение бюджета за 202</a:t>
            </a:r>
            <a:r>
              <a:rPr lang="ru-RU" sz="1800" b="1" i="1" dirty="0">
                <a:solidFill>
                  <a:srgbClr val="0000FF"/>
                </a:solidFill>
                <a:latin typeface="Times New Roman" pitchFamily="18" charset="0"/>
                <a:cs typeface="Times New Roman" pitchFamily="18" charset="0"/>
              </a:rPr>
              <a:t>5 </a:t>
            </a:r>
            <a:r>
              <a:rPr sz="1800" b="1" i="1">
                <a:solidFill>
                  <a:srgbClr val="0000FF"/>
                </a:solidFill>
                <a:latin typeface="Times New Roman" pitchFamily="18" charset="0"/>
                <a:cs typeface="Times New Roman" pitchFamily="18" charset="0"/>
              </a:rPr>
              <a:t>год      </a:t>
            </a:r>
            <a:br>
              <a:rPr sz="1800" b="1" i="1">
                <a:solidFill>
                  <a:srgbClr val="0000FF"/>
                </a:solidFill>
                <a:latin typeface="Times New Roman" pitchFamily="18" charset="0"/>
                <a:cs typeface="Times New Roman" pitchFamily="18" charset="0"/>
              </a:rPr>
            </a:br>
            <a:r>
              <a:rPr sz="1800" b="1" i="1">
                <a:solidFill>
                  <a:srgbClr val="0000FF"/>
                </a:solidFill>
                <a:latin typeface="Times New Roman" pitchFamily="18" charset="0"/>
                <a:cs typeface="Times New Roman" pitchFamily="18" charset="0"/>
              </a:rPr>
              <a:t>                  в разрезе функциональной классификации расходов</a:t>
            </a:r>
            <a:endParaRPr sz="1800" i="1">
              <a:solidFill>
                <a:schemeClr val="tx2">
                  <a:satMod val="130000"/>
                </a:schemeClr>
              </a:solidFill>
              <a:latin typeface="Arial" charset="0"/>
              <a:cs typeface="Arial" charset="0"/>
            </a:endParaRPr>
          </a:p>
        </p:txBody>
      </p:sp>
      <p:sp>
        <p:nvSpPr>
          <p:cNvPr id="4" name="Овал 3">
            <a:extLst>
              <a:ext uri="{FF2B5EF4-FFF2-40B4-BE49-F238E27FC236}">
                <a16:creationId xmlns:a16="http://schemas.microsoft.com/office/drawing/2014/main" id="{E1F5973E-4770-199D-B4C9-1524AB31E288}"/>
              </a:ext>
            </a:extLst>
          </p:cNvPr>
          <p:cNvSpPr>
            <a:extLst>
              <a:ext uri="smNativeData"/>
            </a:extLst>
          </p:cNvSpPr>
          <p:nvPr/>
        </p:nvSpPr>
        <p:spPr>
          <a:xfrm>
            <a:off x="1357290" y="714356"/>
            <a:ext cx="7000924" cy="714380"/>
          </a:xfrm>
          <a:prstGeom prst="ellipse">
            <a:avLst/>
          </a:prstGeom>
          <a:solidFill>
            <a:srgbClr val="CCFFCC"/>
          </a:solidFill>
          <a:ln>
            <a:solidFill>
              <a:srgbClr val="FFC000"/>
            </a:solidFill>
          </a:ln>
          <a:effectLst>
            <a:glow rad="228600">
              <a:schemeClr val="accent6">
                <a:satMod val="175000"/>
                <a:alpha val="40000"/>
              </a:schemeClr>
            </a:glow>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txBody>
          <a:bodyPr anchor="ctr"/>
          <a:lstStyle/>
          <a:p>
            <a:pPr algn="ctr">
              <a:defRPr/>
            </a:pPr>
            <a:r>
              <a:rPr lang="ru-RU" sz="1400" b="1" dirty="0">
                <a:solidFill>
                  <a:srgbClr val="000000"/>
                </a:solidFill>
                <a:latin typeface="Times New Roman" pitchFamily="18" charset="0"/>
                <a:cs typeface="Times New Roman" pitchFamily="18" charset="0"/>
              </a:rPr>
              <a:t>Национальная экономика</a:t>
            </a:r>
          </a:p>
          <a:p>
            <a:pPr algn="ctr">
              <a:defRPr/>
            </a:pPr>
            <a:r>
              <a:rPr lang="ru-RU" sz="1400" dirty="0">
                <a:solidFill>
                  <a:srgbClr val="FF0000"/>
                </a:solidFill>
                <a:latin typeface="Times New Roman" pitchFamily="18" charset="0"/>
                <a:cs typeface="Times New Roman" pitchFamily="18" charset="0"/>
              </a:rPr>
              <a:t>Исполнение 51 472,6 тыс. рублей </a:t>
            </a:r>
          </a:p>
        </p:txBody>
      </p:sp>
      <p:sp>
        <p:nvSpPr>
          <p:cNvPr id="15" name="Блок-схема: альтернативный процесс 14">
            <a:extLst>
              <a:ext uri="{FF2B5EF4-FFF2-40B4-BE49-F238E27FC236}">
                <a16:creationId xmlns:a16="http://schemas.microsoft.com/office/drawing/2014/main" id="{AE4AE50D-D273-4B7A-D2CE-E924D3935BB4}"/>
              </a:ext>
            </a:extLst>
          </p:cNvPr>
          <p:cNvSpPr>
            <a:extLst>
              <a:ext uri="smNativeData"/>
            </a:extLst>
          </p:cNvSpPr>
          <p:nvPr/>
        </p:nvSpPr>
        <p:spPr>
          <a:xfrm>
            <a:off x="142875" y="1785938"/>
            <a:ext cx="3571875" cy="1500187"/>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ru-RU" sz="1200" b="1" dirty="0">
                <a:solidFill>
                  <a:srgbClr val="0000FF"/>
                </a:solidFill>
                <a:latin typeface="Times New Roman" pitchFamily="18" charset="0"/>
                <a:cs typeface="Times New Roman" pitchFamily="18" charset="0"/>
              </a:rPr>
              <a:t>Общеэкономические вопросы </a:t>
            </a:r>
          </a:p>
          <a:p>
            <a:pPr algn="ctr">
              <a:defRPr/>
            </a:pPr>
            <a:r>
              <a:rPr lang="ru-RU" sz="1200" dirty="0">
                <a:solidFill>
                  <a:srgbClr val="000000"/>
                </a:solidFill>
                <a:latin typeface="Times New Roman" pitchFamily="18" charset="0"/>
                <a:cs typeface="Times New Roman" pitchFamily="18" charset="0"/>
              </a:rPr>
              <a:t>Расходы на реализацию мероприятий по содействию трудоустройства граждан,</a:t>
            </a:r>
          </a:p>
          <a:p>
            <a:pPr algn="ctr">
              <a:defRPr/>
            </a:pPr>
            <a:r>
              <a:rPr lang="ru-RU" sz="1200" dirty="0">
                <a:solidFill>
                  <a:srgbClr val="0000FF"/>
                </a:solidFill>
                <a:latin typeface="Times New Roman" pitchFamily="18" charset="0"/>
                <a:cs typeface="Times New Roman" pitchFamily="18" charset="0"/>
              </a:rPr>
              <a:t>исполнение 4 825,5 тыс. рублей (97,1%), в т.ч. </a:t>
            </a:r>
          </a:p>
          <a:p>
            <a:pPr algn="ctr">
              <a:defRPr/>
            </a:pPr>
            <a:r>
              <a:rPr lang="ru-RU" sz="1200" dirty="0">
                <a:solidFill>
                  <a:srgbClr val="0000FF"/>
                </a:solidFill>
                <a:latin typeface="Times New Roman" pitchFamily="18" charset="0"/>
                <a:cs typeface="Times New Roman" pitchFamily="18" charset="0"/>
              </a:rPr>
              <a:t>1 592,6,0 тыс. рублей средства окружного бюджета 3 232,9 тыс.рублей доля средств местного бюджета </a:t>
            </a:r>
            <a:r>
              <a:rPr lang="ru-RU" sz="1200" dirty="0">
                <a:solidFill>
                  <a:srgbClr val="000000"/>
                </a:solidFill>
                <a:latin typeface="Times New Roman" pitchFamily="18" charset="0"/>
                <a:cs typeface="Times New Roman" pitchFamily="18" charset="0"/>
              </a:rPr>
              <a:t>(трудоустроено</a:t>
            </a:r>
            <a:r>
              <a:rPr lang="ru-RU" sz="1200" dirty="0">
                <a:solidFill>
                  <a:srgbClr val="FF0000"/>
                </a:solidFill>
                <a:latin typeface="Times New Roman" pitchFamily="18" charset="0"/>
                <a:cs typeface="Times New Roman" pitchFamily="18" charset="0"/>
              </a:rPr>
              <a:t> </a:t>
            </a:r>
            <a:r>
              <a:rPr lang="ru-RU" sz="1200" dirty="0">
                <a:solidFill>
                  <a:srgbClr val="0000FF"/>
                </a:solidFill>
                <a:latin typeface="Times New Roman" pitchFamily="18" charset="0"/>
                <a:cs typeface="Times New Roman" pitchFamily="18" charset="0"/>
              </a:rPr>
              <a:t>42 </a:t>
            </a:r>
            <a:r>
              <a:rPr lang="ru-RU" sz="1200" dirty="0">
                <a:solidFill>
                  <a:srgbClr val="000000"/>
                </a:solidFill>
                <a:latin typeface="Times New Roman" pitchFamily="18" charset="0"/>
                <a:cs typeface="Times New Roman" pitchFamily="18" charset="0"/>
              </a:rPr>
              <a:t>человека)</a:t>
            </a:r>
          </a:p>
        </p:txBody>
      </p:sp>
      <p:sp>
        <p:nvSpPr>
          <p:cNvPr id="16" name="Блок-схема: альтернативный процесс 15">
            <a:extLst>
              <a:ext uri="{FF2B5EF4-FFF2-40B4-BE49-F238E27FC236}">
                <a16:creationId xmlns:a16="http://schemas.microsoft.com/office/drawing/2014/main" id="{E74D3652-6397-55CC-982A-121F867F03BE}"/>
              </a:ext>
            </a:extLst>
          </p:cNvPr>
          <p:cNvSpPr>
            <a:extLst>
              <a:ext uri="smNativeData"/>
            </a:extLst>
          </p:cNvSpPr>
          <p:nvPr/>
        </p:nvSpPr>
        <p:spPr>
          <a:xfrm>
            <a:off x="6143625" y="1714500"/>
            <a:ext cx="2857500" cy="1500188"/>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ru-RU" sz="1200" b="1" dirty="0">
                <a:solidFill>
                  <a:srgbClr val="0000FF"/>
                </a:solidFill>
                <a:latin typeface="Times New Roman" pitchFamily="18" charset="0"/>
                <a:cs typeface="Times New Roman" pitchFamily="18" charset="0"/>
              </a:rPr>
              <a:t>Транспорт </a:t>
            </a:r>
            <a:r>
              <a:rPr lang="ru-RU" sz="1200" dirty="0">
                <a:solidFill>
                  <a:srgbClr val="000000"/>
                </a:solidFill>
                <a:latin typeface="Times New Roman" pitchFamily="18" charset="0"/>
                <a:cs typeface="Times New Roman" pitchFamily="18" charset="0"/>
              </a:rPr>
              <a:t>Реализация муниципальной  программы</a:t>
            </a:r>
            <a:r>
              <a:rPr lang="en-US" sz="1200" dirty="0">
                <a:solidFill>
                  <a:srgbClr val="000000"/>
                </a:solidFill>
                <a:latin typeface="Times New Roman" pitchFamily="18" charset="0"/>
                <a:cs typeface="Times New Roman" pitchFamily="18" charset="0"/>
              </a:rPr>
              <a:t>                 </a:t>
            </a:r>
            <a:r>
              <a:rPr lang="ru-RU" sz="1200" dirty="0">
                <a:solidFill>
                  <a:srgbClr val="000000"/>
                </a:solidFill>
                <a:latin typeface="Times New Roman" pitchFamily="18" charset="0"/>
                <a:cs typeface="Times New Roman" pitchFamily="18" charset="0"/>
              </a:rPr>
              <a:t> «Современная транспортная система в муниципальном образовании сельское поселение Унъюган»</a:t>
            </a:r>
            <a:r>
              <a:rPr lang="ru-RU" sz="1200" b="1" dirty="0">
                <a:solidFill>
                  <a:srgbClr val="000000"/>
                </a:solidFill>
                <a:latin typeface="Times New Roman" pitchFamily="18" charset="0"/>
                <a:cs typeface="Times New Roman" pitchFamily="18" charset="0"/>
              </a:rPr>
              <a:t>,</a:t>
            </a:r>
            <a:r>
              <a:rPr lang="ru-RU" sz="1200" dirty="0">
                <a:solidFill>
                  <a:srgbClr val="000000"/>
                </a:solidFill>
                <a:latin typeface="Times New Roman" pitchFamily="18" charset="0"/>
                <a:cs typeface="Times New Roman" pitchFamily="18" charset="0"/>
              </a:rPr>
              <a:t>                  (пассажирские перевозки)</a:t>
            </a:r>
          </a:p>
          <a:p>
            <a:pPr algn="ctr">
              <a:defRPr/>
            </a:pPr>
            <a:r>
              <a:rPr lang="ru-RU" sz="1200" dirty="0">
                <a:solidFill>
                  <a:srgbClr val="0000FF"/>
                </a:solidFill>
                <a:latin typeface="Times New Roman" pitchFamily="18" charset="0"/>
                <a:cs typeface="Times New Roman" pitchFamily="18" charset="0"/>
              </a:rPr>
              <a:t>исполнение 4 599,7 тыс. рублей (100%)</a:t>
            </a:r>
          </a:p>
        </p:txBody>
      </p:sp>
      <p:cxnSp>
        <p:nvCxnSpPr>
          <p:cNvPr id="10" name="Прямая со стрелкой 9">
            <a:extLst>
              <a:ext uri="{FF2B5EF4-FFF2-40B4-BE49-F238E27FC236}">
                <a16:creationId xmlns:a16="http://schemas.microsoft.com/office/drawing/2014/main" id="{E1EBA0CD-5F8E-4177-6ED7-03C781B92AD2}"/>
              </a:ext>
            </a:extLst>
          </p:cNvPr>
          <p:cNvCxnSpPr/>
          <p:nvPr/>
        </p:nvCxnSpPr>
        <p:spPr>
          <a:xfrm rot="5400000">
            <a:off x="2321719" y="1464469"/>
            <a:ext cx="214313" cy="1428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EEA79FA3-CF0B-523D-4D27-0184EC150092}"/>
              </a:ext>
            </a:extLst>
          </p:cNvPr>
          <p:cNvCxnSpPr/>
          <p:nvPr/>
        </p:nvCxnSpPr>
        <p:spPr>
          <a:xfrm rot="16200000" flipH="1">
            <a:off x="7036594" y="1464469"/>
            <a:ext cx="285750" cy="2143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Блок-схема: альтернативный процесс 12">
            <a:extLst>
              <a:ext uri="{FF2B5EF4-FFF2-40B4-BE49-F238E27FC236}">
                <a16:creationId xmlns:a16="http://schemas.microsoft.com/office/drawing/2014/main" id="{760E6FC1-5E95-580D-88E5-0F0AD0AF35EA}"/>
              </a:ext>
            </a:extLst>
          </p:cNvPr>
          <p:cNvSpPr>
            <a:extLst>
              <a:ext uri="smNativeData"/>
            </a:extLst>
          </p:cNvSpPr>
          <p:nvPr/>
        </p:nvSpPr>
        <p:spPr>
          <a:xfrm>
            <a:off x="3786188" y="1785938"/>
            <a:ext cx="2286000" cy="1357312"/>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ru-RU" sz="1200" b="1" dirty="0">
                <a:solidFill>
                  <a:srgbClr val="0000FF"/>
                </a:solidFill>
                <a:latin typeface="Times New Roman" pitchFamily="18" charset="0"/>
                <a:cs typeface="Times New Roman" pitchFamily="18" charset="0"/>
              </a:rPr>
              <a:t>Сельское хозяйство и рыболовство</a:t>
            </a:r>
          </a:p>
          <a:p>
            <a:pPr algn="ctr">
              <a:defRPr/>
            </a:pPr>
            <a:r>
              <a:rPr lang="ru-RU" sz="1200" dirty="0">
                <a:solidFill>
                  <a:srgbClr val="000000"/>
                </a:solidFill>
                <a:latin typeface="Times New Roman" pitchFamily="18" charset="0"/>
                <a:cs typeface="Times New Roman" pitchFamily="18" charset="0"/>
              </a:rPr>
              <a:t>Расходы на отлов и содержание животных без владельцев,</a:t>
            </a:r>
            <a:endParaRPr lang="ru-RU" sz="1200" b="1" dirty="0">
              <a:solidFill>
                <a:srgbClr val="000000"/>
              </a:solidFill>
              <a:latin typeface="Times New Roman" pitchFamily="18" charset="0"/>
              <a:cs typeface="Times New Roman" pitchFamily="18" charset="0"/>
            </a:endParaRPr>
          </a:p>
          <a:p>
            <a:pPr algn="ctr">
              <a:defRPr/>
            </a:pPr>
            <a:r>
              <a:rPr lang="ru-RU" sz="1200" dirty="0">
                <a:solidFill>
                  <a:srgbClr val="0000FF"/>
                </a:solidFill>
                <a:latin typeface="Times New Roman" pitchFamily="18" charset="0"/>
                <a:cs typeface="Times New Roman" pitchFamily="18" charset="0"/>
              </a:rPr>
              <a:t>исполнение 200,0 тыс. рублей (100,0%)</a:t>
            </a:r>
          </a:p>
        </p:txBody>
      </p:sp>
      <p:cxnSp>
        <p:nvCxnSpPr>
          <p:cNvPr id="20" name="Прямая со стрелкой 19">
            <a:extLst>
              <a:ext uri="{FF2B5EF4-FFF2-40B4-BE49-F238E27FC236}">
                <a16:creationId xmlns:a16="http://schemas.microsoft.com/office/drawing/2014/main" id="{3D434551-6B16-67B8-F482-4CB19B17DC68}"/>
              </a:ext>
            </a:extLst>
          </p:cNvPr>
          <p:cNvCxnSpPr/>
          <p:nvPr/>
        </p:nvCxnSpPr>
        <p:spPr>
          <a:xfrm rot="5400000">
            <a:off x="5072857" y="1642269"/>
            <a:ext cx="285750"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548" name="Picture 20" descr="\\192.168.0.35\Documents\ОКСАНА\БЮДЖЕТ для граждан\2025\Фото\-5217460472738081562_121.jpg">
            <a:extLst>
              <a:ext uri="{FF2B5EF4-FFF2-40B4-BE49-F238E27FC236}">
                <a16:creationId xmlns:a16="http://schemas.microsoft.com/office/drawing/2014/main" id="{521C380F-52D5-7965-1866-309A715C935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722707">
            <a:off x="661949" y="3524324"/>
            <a:ext cx="1927882" cy="31244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549" name="Picture 21" descr="\\192.168.0.35\Documents\ОКСАНА\БЮДЖЕТ для граждан\2024\Фото\автобус.jpg">
            <a:extLst>
              <a:ext uri="{FF2B5EF4-FFF2-40B4-BE49-F238E27FC236}">
                <a16:creationId xmlns:a16="http://schemas.microsoft.com/office/drawing/2014/main" id="{12111531-7B37-3203-D6F0-6A44F51C537A}"/>
              </a:ext>
            </a:extLst>
          </p:cNvPr>
          <p:cNvPicPr>
            <a:picLocks noChangeAspect="1" noChangeArrowheads="1"/>
          </p:cNvPicPr>
          <p:nvPr/>
        </p:nvPicPr>
        <p:blipFill>
          <a:blip r:embed="rId3"/>
          <a:srcRect/>
          <a:stretch>
            <a:fillRect/>
          </a:stretch>
        </p:blipFill>
        <p:spPr bwMode="auto">
          <a:xfrm rot="385663">
            <a:off x="6686505" y="3500438"/>
            <a:ext cx="2143140" cy="31844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 name="Рисунок 17" descr="gpdQ2OqrSE-8Hsy5BP2cuzf_auKmZHEftP6Bnd_-ybQ_5CzWzXr9MMxmutWlBq37kyGXa_qyEH1VwtXJl9Iw7T2t.jpg">
            <a:extLst>
              <a:ext uri="{FF2B5EF4-FFF2-40B4-BE49-F238E27FC236}">
                <a16:creationId xmlns:a16="http://schemas.microsoft.com/office/drawing/2014/main" id="{17B6B235-B04E-D9B3-10CA-39AAB8B0C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3240" y="3714751"/>
            <a:ext cx="2928958" cy="2631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sld>
</file>

<file path=ppt/theme/theme1.xml><?xml version="1.0" encoding="utf-8"?>
<a:theme xmlns:a="http://schemas.openxmlformats.org/drawingml/2006/main" name="rossiya-flag">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Lucida Sans Unicode"/>
        <a:ea typeface="Lucida Sans Unicode"/>
        <a:cs typeface="Lucida Sans Unicode"/>
      </a:majorFont>
      <a:minorFont>
        <a:latin typeface="Lucida Sans Unicode"/>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rossiya-flag</Template>
  <TotalTime>8651</TotalTime>
  <Words>1992</Words>
  <Application>Microsoft Office PowerPoint</Application>
  <PresentationFormat>Экран (4:3)</PresentationFormat>
  <Paragraphs>297</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 Light</vt:lpstr>
      <vt:lpstr>Calibri</vt:lpstr>
      <vt:lpstr>Times New Roman</vt:lpstr>
      <vt:lpstr>Lucida Sans Unicode</vt:lpstr>
      <vt:lpstr>rossiya-flag</vt:lpstr>
      <vt:lpstr>Презентация PowerPoint</vt:lpstr>
      <vt:lpstr>Презентация PowerPoint</vt:lpstr>
      <vt:lpstr>Презентация PowerPoint</vt:lpstr>
      <vt:lpstr>     Исполнение бюджета по доходам за 2025 год </vt:lpstr>
      <vt:lpstr>Презентация PowerPoint</vt:lpstr>
      <vt:lpstr>Исполнение бюджета за  2025 год в разрезе функциональной классификации расходов </vt:lpstr>
      <vt:lpstr>   Исполнение бюджета за  2025 года                                                                                         в разрезе функциональной классификации расходов</vt:lpstr>
      <vt:lpstr>Исполнение бюджета за 2025 год                           в разрезе функциональной классификации расходов</vt:lpstr>
      <vt:lpstr>Исполнение бюджета за 2025 год                         в разрезе функциональной классификации расходов</vt:lpstr>
      <vt:lpstr>Презентация PowerPoint</vt:lpstr>
      <vt:lpstr>Исполнение бюджета за 2025 год                               в разрезе функциональной классификации расходов</vt:lpstr>
      <vt:lpstr>Исполнение бюджета за 2025 год                               в разрезе функциональной классификации расходов</vt:lpstr>
      <vt:lpstr>Исполнение бюджета за 2025 год             в разрезе функциональной классификации расходов</vt:lpstr>
      <vt:lpstr>Презентация PowerPoint</vt:lpstr>
      <vt:lpstr>Исполнение бюджета за 2025 год                                                                                         в разрезе функциональной классификации расходов</vt:lpstr>
      <vt:lpstr>Исполнение бюджета за 2025 год  в разрезе функциональной классификации расходов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6K</cp:lastModifiedBy>
  <cp:revision>620</cp:revision>
  <dcterms:created xsi:type="dcterms:W3CDTF">2013-09-04T09:03:10Z</dcterms:created>
  <dcterms:modified xsi:type="dcterms:W3CDTF">2026-02-19T12:42:47Z</dcterms:modified>
</cp:coreProperties>
</file>