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8040" r:id="rId1"/>
  </p:sldMasterIdLst>
  <p:notesMasterIdLst>
    <p:notesMasterId r:id="rId17"/>
  </p:notesMasterIdLst>
  <p:sldIdLst>
    <p:sldId id="338" r:id="rId2"/>
    <p:sldId id="257" r:id="rId3"/>
    <p:sldId id="258" r:id="rId4"/>
    <p:sldId id="322" r:id="rId5"/>
    <p:sldId id="282" r:id="rId6"/>
    <p:sldId id="339" r:id="rId7"/>
    <p:sldId id="324" r:id="rId8"/>
    <p:sldId id="325" r:id="rId9"/>
    <p:sldId id="336" r:id="rId10"/>
    <p:sldId id="337" r:id="rId11"/>
    <p:sldId id="328" r:id="rId12"/>
    <p:sldId id="329" r:id="rId13"/>
    <p:sldId id="330" r:id="rId14"/>
    <p:sldId id="331" r:id="rId15"/>
    <p:sldId id="33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66FFFF"/>
    <a:srgbClr val="CCFFCC"/>
    <a:srgbClr val="0000FF"/>
    <a:srgbClr val="CCECFF"/>
    <a:srgbClr val="99CCFF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74" autoAdjust="0"/>
  </p:normalViewPr>
  <p:slideViewPr>
    <p:cSldViewPr>
      <p:cViewPr varScale="1">
        <p:scale>
          <a:sx n="76" d="100"/>
          <a:sy n="76" d="100"/>
        </p:scale>
        <p:origin x="1109" y="8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5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76" d="100"/>
          <a:sy n="76" d="100"/>
        </p:scale>
        <p:origin x="2036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7FAA8B2-29C6-2FFC-EF2C-0918FAB737C3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5A8F8F-9F8D-A306-ADE6-A1C5B1C524A8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7CE8C85F-4EA0-4195-92B6-3F906ABC9953}" type="datetime1">
              <a:rPr/>
              <a:pPr>
                <a:defRPr lang="ru-RU"/>
              </a:pPr>
              <a:t>21.04.2026</a:t>
            </a:fld>
            <a:endParaRPr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D89F732-4F1D-E1AD-9AE6-5AEB7035084C}"/>
              </a:ext>
            </a:extLst>
          </p:cNvPr>
          <p:cNvSpPr>
            <a:spLocks noGrp="1" noRot="1" noChangeAspect="1" noChangeArrowheads="1"/>
            <a:extLst>
              <a:ext uri="smNativeData"/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2C02674-AB68-209D-B210-3D38CAD791DB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24EBC1-88C0-5391-83C4-5945C8C9829E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ru-RU" sz="1200" kern="1"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43047-8789-4DF2-C498-A58E085D0078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8E8BB3-CBDC-4F6F-B382-E54EF5476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1pPr>
    <a:lvl2pPr marL="4572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2pPr>
    <a:lvl3pPr marL="9144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3pPr>
    <a:lvl4pPr marL="13716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4pPr>
    <a:lvl5pPr marL="1828800" algn="l" rtl="0" eaLnBrk="0" fontAlgn="base" hangingPunct="0">
      <a:spcBef>
        <a:spcPct val="0"/>
      </a:spcBef>
      <a:spcAft>
        <a:spcPct val="0"/>
      </a:spcAft>
      <a:defRPr lang="ru-RU" sz="1200" kern="1">
        <a:solidFill>
          <a:schemeClr val="tx1"/>
        </a:solidFill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6C1C1BB0-288B-67FE-97F8-548F6176D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F0883EC0-1F7B-AB5A-3585-9A1083D8C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1B1F7656-5AD1-942F-E089-4EEF7F908E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925050" y="1690688"/>
            <a:ext cx="248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6E6E6"/>
                </a:solidFill>
                <a:hlinkClick r:id="rId3"/>
              </a:rPr>
              <a:t>presentation-creation.ru</a:t>
            </a:r>
            <a:endParaRPr lang="ru-RU" altLang="ru-RU">
              <a:solidFill>
                <a:srgbClr val="E6E6E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0911" y="729056"/>
            <a:ext cx="550525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0977" y="3554904"/>
            <a:ext cx="5095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74E0560-718B-367A-1F8E-320FC555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5CCCDDE0-EBD5-42C5-BDA4-AC0137D07978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699E6A-23F2-0F7B-A24E-44DD328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6E074D-7D45-493F-1F47-FDFC3AF9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22283D-0D02-4F7D-81BC-CF774A371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455746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A2E68E-83E2-2C97-E0C6-3D318E67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7572DC65-0B7C-4A1E-A649-3C8AF605CDCE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D0852-71EF-E9D2-DD81-9CA4776B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FA5E2A-3B9C-A061-E9C5-30289B30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F7B7B-C0B2-46A0-B49A-D725CA290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630712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E7C16-780B-9CDE-623D-2D0D1214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B8BD6A13-1E67-40BA-B5DC-DFC7285C3C00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7F8F54-94B4-7C63-7DAB-BD9A7CF9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970D7-5DF0-2BE3-6889-16B8E179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B3778D-C5E8-42DD-97B0-BE471273C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08960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5FE20C-1889-E373-81E7-974A0EA1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89DC1F2D-760B-4059-842A-3CE910D9BD04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24A79-B7B5-AC98-2BD2-4E62ED16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72108-2201-765A-7A27-23BD0843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3DB6F-E9D3-46DD-897C-A830EC0AB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26957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F0A7D-8B79-6086-5095-4C949CE0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AE7F39CA-824E-4710-B27D-E65A61D9A390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40457-CD76-0CA2-C78A-D97AFBDF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F90C6-445D-51F8-C59B-F01D6450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A74006-C543-4175-ABD2-DB7A7C4ED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6998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>
            <a:extLst>
              <a:ext uri="{FF2B5EF4-FFF2-40B4-BE49-F238E27FC236}">
                <a16:creationId xmlns:a16="http://schemas.microsoft.com/office/drawing/2014/main" id="{53DB27DE-1C2B-222E-DFB8-570086D63C4C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FCDCF23C-A34B-415B-A945-92C35E52CE61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5" name="ОбластьНижнегоКолонтитула1">
            <a:extLst>
              <a:ext uri="{FF2B5EF4-FFF2-40B4-BE49-F238E27FC236}">
                <a16:creationId xmlns:a16="http://schemas.microsoft.com/office/drawing/2014/main" id="{6FD981BD-83A8-C759-55C8-C75D92103969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ru-RU"/>
              <a:t>{Fußzeile}</a:t>
            </a:r>
          </a:p>
        </p:txBody>
      </p:sp>
      <p:sp>
        <p:nvSpPr>
          <p:cNvPr id="6" name="ОбластьНомераСлайда1">
            <a:extLst>
              <a:ext uri="{FF2B5EF4-FFF2-40B4-BE49-F238E27FC236}">
                <a16:creationId xmlns:a16="http://schemas.microsoft.com/office/drawing/2014/main" id="{2439F08E-3F3C-77BB-02BF-E2FE563B76DC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477821-A4D7-4E4C-99F4-B4E9CE018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934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/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/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/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>
            <a:extLst>
              <a:ext uri="{FF2B5EF4-FFF2-40B4-BE49-F238E27FC236}">
                <a16:creationId xmlns:a16="http://schemas.microsoft.com/office/drawing/2014/main" id="{4FF4D1F6-9941-386D-8C35-AC655F1BEFA6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AFAE663A-EDBF-4C6E-B327-E5B2C3D1FE73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ОбластьНижнегоКолонтитула1">
            <a:extLst>
              <a:ext uri="{FF2B5EF4-FFF2-40B4-BE49-F238E27FC236}">
                <a16:creationId xmlns:a16="http://schemas.microsoft.com/office/drawing/2014/main" id="{BB7CE2C5-F6DF-BD17-F2D3-6FC854095C4C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ru-RU"/>
              <a:t>{Fußzeile}</a:t>
            </a:r>
          </a:p>
        </p:txBody>
      </p:sp>
      <p:sp>
        <p:nvSpPr>
          <p:cNvPr id="7" name="ОбластьНомераСлайда1">
            <a:extLst>
              <a:ext uri="{FF2B5EF4-FFF2-40B4-BE49-F238E27FC236}">
                <a16:creationId xmlns:a16="http://schemas.microsoft.com/office/drawing/2014/main" id="{D34AB6CA-5299-7447-A243-91258C16078B}"/>
              </a:ext>
            </a:extLst>
          </p:cNvPr>
          <p:cNvSpPr>
            <a:spLocks noGrp="1" noChangeArrowheads="1"/>
            <a:extLst>
              <a:ext uri="smNativeData"/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791A32-1B84-477A-89D0-2EB18AC52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26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E184A47-304F-EA0B-DB17-E2B0DB82E9F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925050" y="1690688"/>
            <a:ext cx="248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6E6E6"/>
                </a:solidFill>
                <a:hlinkClick r:id="rId3"/>
              </a:rPr>
              <a:t>presentation-creation.ru</a:t>
            </a:r>
            <a:endParaRPr lang="ru-RU" altLang="ru-RU">
              <a:solidFill>
                <a:srgbClr val="E6E6E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6300295" cy="36923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431DECF-5E48-7DEB-FCAB-60AAD906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2BACC3D0-4BD1-4206-A874-15AE37347231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E878E46-ED90-C1EC-8AC8-35292EDF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BC521B3-7BA9-8565-5491-A7F69F37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47DC76-5B99-41C2-B52B-32272AE02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10768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C4BF941A-3C94-CCC6-6488-C1BC955A551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925050" y="1690688"/>
            <a:ext cx="248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6E6E6"/>
                </a:solidFill>
                <a:hlinkClick r:id="rId3"/>
              </a:rPr>
              <a:t>presentation-creation.ru</a:t>
            </a:r>
            <a:endParaRPr lang="ru-RU" altLang="ru-RU">
              <a:solidFill>
                <a:srgbClr val="E6E6E6"/>
              </a:solidFill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FFB1D9A-CF64-55D9-0CE6-D29F32D156F2}"/>
              </a:ext>
            </a:extLst>
          </p:cNvPr>
          <p:cNvSpPr/>
          <p:nvPr/>
        </p:nvSpPr>
        <p:spPr>
          <a:xfrm>
            <a:off x="646113" y="1924050"/>
            <a:ext cx="268287" cy="358775"/>
          </a:xfrm>
          <a:custGeom>
            <a:avLst/>
            <a:gdLst>
              <a:gd name="connsiteX0" fmla="*/ 1267460 w 2534920"/>
              <a:gd name="connsiteY0" fmla="*/ 416560 h 2534920"/>
              <a:gd name="connsiteX1" fmla="*/ 416560 w 2534920"/>
              <a:gd name="connsiteY1" fmla="*/ 1267460 h 2534920"/>
              <a:gd name="connsiteX2" fmla="*/ 1267460 w 2534920"/>
              <a:gd name="connsiteY2" fmla="*/ 2118360 h 2534920"/>
              <a:gd name="connsiteX3" fmla="*/ 2118360 w 2534920"/>
              <a:gd name="connsiteY3" fmla="*/ 1267460 h 2534920"/>
              <a:gd name="connsiteX4" fmla="*/ 1267460 w 2534920"/>
              <a:gd name="connsiteY4" fmla="*/ 416560 h 2534920"/>
              <a:gd name="connsiteX5" fmla="*/ 1267460 w 2534920"/>
              <a:gd name="connsiteY5" fmla="*/ 0 h 2534920"/>
              <a:gd name="connsiteX6" fmla="*/ 2534920 w 2534920"/>
              <a:gd name="connsiteY6" fmla="*/ 1267460 h 2534920"/>
              <a:gd name="connsiteX7" fmla="*/ 1267460 w 2534920"/>
              <a:gd name="connsiteY7" fmla="*/ 2534920 h 2534920"/>
              <a:gd name="connsiteX8" fmla="*/ 0 w 2534920"/>
              <a:gd name="connsiteY8" fmla="*/ 1267460 h 2534920"/>
              <a:gd name="connsiteX9" fmla="*/ 1267460 w 2534920"/>
              <a:gd name="connsiteY9" fmla="*/ 0 h 253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920" h="2534920">
                <a:moveTo>
                  <a:pt x="1267460" y="416560"/>
                </a:moveTo>
                <a:cubicBezTo>
                  <a:pt x="797521" y="416560"/>
                  <a:pt x="416560" y="797521"/>
                  <a:pt x="416560" y="1267460"/>
                </a:cubicBezTo>
                <a:cubicBezTo>
                  <a:pt x="416560" y="1737399"/>
                  <a:pt x="797521" y="2118360"/>
                  <a:pt x="1267460" y="2118360"/>
                </a:cubicBezTo>
                <a:cubicBezTo>
                  <a:pt x="1737399" y="2118360"/>
                  <a:pt x="2118360" y="1737399"/>
                  <a:pt x="2118360" y="1267460"/>
                </a:cubicBezTo>
                <a:cubicBezTo>
                  <a:pt x="2118360" y="797521"/>
                  <a:pt x="1737399" y="416560"/>
                  <a:pt x="1267460" y="416560"/>
                </a:cubicBezTo>
                <a:close/>
                <a:moveTo>
                  <a:pt x="1267460" y="0"/>
                </a:moveTo>
                <a:cubicBezTo>
                  <a:pt x="1967459" y="0"/>
                  <a:pt x="2534920" y="567461"/>
                  <a:pt x="2534920" y="1267460"/>
                </a:cubicBezTo>
                <a:cubicBezTo>
                  <a:pt x="2534920" y="1967459"/>
                  <a:pt x="1967459" y="2534920"/>
                  <a:pt x="1267460" y="2534920"/>
                </a:cubicBezTo>
                <a:cubicBezTo>
                  <a:pt x="567461" y="2534920"/>
                  <a:pt x="0" y="1967459"/>
                  <a:pt x="0" y="1267460"/>
                </a:cubicBezTo>
                <a:cubicBezTo>
                  <a:pt x="0" y="567461"/>
                  <a:pt x="567461" y="0"/>
                  <a:pt x="12674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олилиния: фигура 12">
            <a:extLst>
              <a:ext uri="{FF2B5EF4-FFF2-40B4-BE49-F238E27FC236}">
                <a16:creationId xmlns:a16="http://schemas.microsoft.com/office/drawing/2014/main" id="{F0156B4F-53D0-4E54-FCCC-692374CAD202}"/>
              </a:ext>
            </a:extLst>
          </p:cNvPr>
          <p:cNvSpPr/>
          <p:nvPr/>
        </p:nvSpPr>
        <p:spPr>
          <a:xfrm>
            <a:off x="646113" y="3498850"/>
            <a:ext cx="268287" cy="358775"/>
          </a:xfrm>
          <a:custGeom>
            <a:avLst/>
            <a:gdLst>
              <a:gd name="connsiteX0" fmla="*/ 1267460 w 2534920"/>
              <a:gd name="connsiteY0" fmla="*/ 416560 h 2534920"/>
              <a:gd name="connsiteX1" fmla="*/ 416560 w 2534920"/>
              <a:gd name="connsiteY1" fmla="*/ 1267460 h 2534920"/>
              <a:gd name="connsiteX2" fmla="*/ 1267460 w 2534920"/>
              <a:gd name="connsiteY2" fmla="*/ 2118360 h 2534920"/>
              <a:gd name="connsiteX3" fmla="*/ 2118360 w 2534920"/>
              <a:gd name="connsiteY3" fmla="*/ 1267460 h 2534920"/>
              <a:gd name="connsiteX4" fmla="*/ 1267460 w 2534920"/>
              <a:gd name="connsiteY4" fmla="*/ 416560 h 2534920"/>
              <a:gd name="connsiteX5" fmla="*/ 1267460 w 2534920"/>
              <a:gd name="connsiteY5" fmla="*/ 0 h 2534920"/>
              <a:gd name="connsiteX6" fmla="*/ 2534920 w 2534920"/>
              <a:gd name="connsiteY6" fmla="*/ 1267460 h 2534920"/>
              <a:gd name="connsiteX7" fmla="*/ 1267460 w 2534920"/>
              <a:gd name="connsiteY7" fmla="*/ 2534920 h 2534920"/>
              <a:gd name="connsiteX8" fmla="*/ 0 w 2534920"/>
              <a:gd name="connsiteY8" fmla="*/ 1267460 h 2534920"/>
              <a:gd name="connsiteX9" fmla="*/ 1267460 w 2534920"/>
              <a:gd name="connsiteY9" fmla="*/ 0 h 253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920" h="2534920">
                <a:moveTo>
                  <a:pt x="1267460" y="416560"/>
                </a:moveTo>
                <a:cubicBezTo>
                  <a:pt x="797521" y="416560"/>
                  <a:pt x="416560" y="797521"/>
                  <a:pt x="416560" y="1267460"/>
                </a:cubicBezTo>
                <a:cubicBezTo>
                  <a:pt x="416560" y="1737399"/>
                  <a:pt x="797521" y="2118360"/>
                  <a:pt x="1267460" y="2118360"/>
                </a:cubicBezTo>
                <a:cubicBezTo>
                  <a:pt x="1737399" y="2118360"/>
                  <a:pt x="2118360" y="1737399"/>
                  <a:pt x="2118360" y="1267460"/>
                </a:cubicBezTo>
                <a:cubicBezTo>
                  <a:pt x="2118360" y="797521"/>
                  <a:pt x="1737399" y="416560"/>
                  <a:pt x="1267460" y="416560"/>
                </a:cubicBezTo>
                <a:close/>
                <a:moveTo>
                  <a:pt x="1267460" y="0"/>
                </a:moveTo>
                <a:cubicBezTo>
                  <a:pt x="1967459" y="0"/>
                  <a:pt x="2534920" y="567461"/>
                  <a:pt x="2534920" y="1267460"/>
                </a:cubicBezTo>
                <a:cubicBezTo>
                  <a:pt x="2534920" y="1967459"/>
                  <a:pt x="1967459" y="2534920"/>
                  <a:pt x="1267460" y="2534920"/>
                </a:cubicBezTo>
                <a:cubicBezTo>
                  <a:pt x="567461" y="2534920"/>
                  <a:pt x="0" y="1967459"/>
                  <a:pt x="0" y="1267460"/>
                </a:cubicBezTo>
                <a:cubicBezTo>
                  <a:pt x="0" y="567461"/>
                  <a:pt x="567461" y="0"/>
                  <a:pt x="12674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олилиния: фигура 15">
            <a:extLst>
              <a:ext uri="{FF2B5EF4-FFF2-40B4-BE49-F238E27FC236}">
                <a16:creationId xmlns:a16="http://schemas.microsoft.com/office/drawing/2014/main" id="{541DBA17-4D24-ED0D-CE72-C563CA700ED5}"/>
              </a:ext>
            </a:extLst>
          </p:cNvPr>
          <p:cNvSpPr/>
          <p:nvPr/>
        </p:nvSpPr>
        <p:spPr>
          <a:xfrm>
            <a:off x="628650" y="5014913"/>
            <a:ext cx="269875" cy="358775"/>
          </a:xfrm>
          <a:custGeom>
            <a:avLst/>
            <a:gdLst>
              <a:gd name="connsiteX0" fmla="*/ 1267460 w 2534920"/>
              <a:gd name="connsiteY0" fmla="*/ 416560 h 2534920"/>
              <a:gd name="connsiteX1" fmla="*/ 416560 w 2534920"/>
              <a:gd name="connsiteY1" fmla="*/ 1267460 h 2534920"/>
              <a:gd name="connsiteX2" fmla="*/ 1267460 w 2534920"/>
              <a:gd name="connsiteY2" fmla="*/ 2118360 h 2534920"/>
              <a:gd name="connsiteX3" fmla="*/ 2118360 w 2534920"/>
              <a:gd name="connsiteY3" fmla="*/ 1267460 h 2534920"/>
              <a:gd name="connsiteX4" fmla="*/ 1267460 w 2534920"/>
              <a:gd name="connsiteY4" fmla="*/ 416560 h 2534920"/>
              <a:gd name="connsiteX5" fmla="*/ 1267460 w 2534920"/>
              <a:gd name="connsiteY5" fmla="*/ 0 h 2534920"/>
              <a:gd name="connsiteX6" fmla="*/ 2534920 w 2534920"/>
              <a:gd name="connsiteY6" fmla="*/ 1267460 h 2534920"/>
              <a:gd name="connsiteX7" fmla="*/ 1267460 w 2534920"/>
              <a:gd name="connsiteY7" fmla="*/ 2534920 h 2534920"/>
              <a:gd name="connsiteX8" fmla="*/ 0 w 2534920"/>
              <a:gd name="connsiteY8" fmla="*/ 1267460 h 2534920"/>
              <a:gd name="connsiteX9" fmla="*/ 1267460 w 2534920"/>
              <a:gd name="connsiteY9" fmla="*/ 0 h 253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920" h="2534920">
                <a:moveTo>
                  <a:pt x="1267460" y="416560"/>
                </a:moveTo>
                <a:cubicBezTo>
                  <a:pt x="797521" y="416560"/>
                  <a:pt x="416560" y="797521"/>
                  <a:pt x="416560" y="1267460"/>
                </a:cubicBezTo>
                <a:cubicBezTo>
                  <a:pt x="416560" y="1737399"/>
                  <a:pt x="797521" y="2118360"/>
                  <a:pt x="1267460" y="2118360"/>
                </a:cubicBezTo>
                <a:cubicBezTo>
                  <a:pt x="1737399" y="2118360"/>
                  <a:pt x="2118360" y="1737399"/>
                  <a:pt x="2118360" y="1267460"/>
                </a:cubicBezTo>
                <a:cubicBezTo>
                  <a:pt x="2118360" y="797521"/>
                  <a:pt x="1737399" y="416560"/>
                  <a:pt x="1267460" y="416560"/>
                </a:cubicBezTo>
                <a:close/>
                <a:moveTo>
                  <a:pt x="1267460" y="0"/>
                </a:moveTo>
                <a:cubicBezTo>
                  <a:pt x="1967459" y="0"/>
                  <a:pt x="2534920" y="567461"/>
                  <a:pt x="2534920" y="1267460"/>
                </a:cubicBezTo>
                <a:cubicBezTo>
                  <a:pt x="2534920" y="1967459"/>
                  <a:pt x="1967459" y="2534920"/>
                  <a:pt x="1267460" y="2534920"/>
                </a:cubicBezTo>
                <a:cubicBezTo>
                  <a:pt x="567461" y="2534920"/>
                  <a:pt x="0" y="1967459"/>
                  <a:pt x="0" y="1267460"/>
                </a:cubicBezTo>
                <a:cubicBezTo>
                  <a:pt x="0" y="567461"/>
                  <a:pt x="567461" y="0"/>
                  <a:pt x="126746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15679" y="1825625"/>
            <a:ext cx="5903089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3"/>
          </p:nvPr>
        </p:nvSpPr>
        <p:spPr>
          <a:xfrm>
            <a:off x="1015678" y="2515712"/>
            <a:ext cx="5903089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4"/>
          </p:nvPr>
        </p:nvSpPr>
        <p:spPr>
          <a:xfrm>
            <a:off x="1004586" y="3400900"/>
            <a:ext cx="5903089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5"/>
          </p:nvPr>
        </p:nvSpPr>
        <p:spPr>
          <a:xfrm>
            <a:off x="1004586" y="4090987"/>
            <a:ext cx="5903089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6"/>
          </p:nvPr>
        </p:nvSpPr>
        <p:spPr>
          <a:xfrm>
            <a:off x="998316" y="4916011"/>
            <a:ext cx="5903089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7"/>
          </p:nvPr>
        </p:nvSpPr>
        <p:spPr>
          <a:xfrm>
            <a:off x="998316" y="5606098"/>
            <a:ext cx="5903089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09074D2-C799-397D-944C-9DDF555E456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EDB7D763-751A-4315-ADB0-867B86A352F3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447961A2-C40C-15B6-9260-7176E24D41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D4D1714C-5CF0-6B54-77F0-05E9CC51110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69331A-9EFF-470C-A11D-2FECD3AB4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49499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89684CCE-F2A9-0D5D-DA71-E2919092EE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925050" y="1690688"/>
            <a:ext cx="248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6E6E6"/>
                </a:solidFill>
                <a:hlinkClick r:id="rId3"/>
              </a:rPr>
              <a:t>presentation-creation.ru</a:t>
            </a:r>
            <a:endParaRPr lang="ru-RU" altLang="ru-RU">
              <a:solidFill>
                <a:srgbClr val="E6E6E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116" y="365126"/>
            <a:ext cx="683123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116" y="1825625"/>
            <a:ext cx="6831234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11BB52E-E1EF-1686-578C-0DFB88D7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C6C6D81E-5BE1-4E2D-8B60-7EDC23EAFB71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9E31922-B869-0D44-0771-C7D06BB2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0E1636-7C6B-75F3-AC7F-9D393617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F2043C-9A69-4414-A04B-9E053A3919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246156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B226D-9CE5-D0AA-8CB3-80C38326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4177F2F1-4F6C-45B4-A374-1E69FDB9887D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82DDE-78B4-10E7-EC07-B3B5C5FC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042E3-6C67-930D-FF05-B9D5DC63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4C7108-BC4E-4428-B2CF-B6055BF65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0229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030D7F9-5FAC-E1E9-7086-17740E47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295D4873-7CAD-40CE-97DF-FF45C0E1830D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F6D1501-A9C8-3196-81F5-4C95246C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E8318D7-EDCA-0DF1-9642-2F295628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2A4C-BDF5-4B66-99DF-5F5FB14B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32860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F54120-96C4-9A3D-DCCA-09B5F25B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5CD97BD2-F255-4ADB-858D-C6CB9C32CF83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59D5E-007D-2D1A-E676-E424F2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2F8B56-063A-FF9B-6260-DA9E9D0A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8183B-33E6-47F4-AA4D-05460088B4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0020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5BF542-1671-CDA0-D0F9-66BA43C5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0CEAF30E-7602-4C0D-A5F4-6635BE30958D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04F965-B3AD-E94F-67E7-61480DF0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{Fußzeile}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260382-AC5A-1553-CAAA-F4DD67AA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C53C4B-5847-42B6-839C-EA929611D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3056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1D7C267-21D1-E6BC-73FE-8ABBD0B6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fld id="{6CE56240-6B94-4F3C-8D6E-93E5F28D5041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B155277-8BC6-0748-E46F-A4CDC6BD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0B0804C-33A8-CB2E-6B81-AC7E4AFD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8861-1701-4CBB-92E1-DC7750519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809680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D886E1E-549D-4BEF-50CA-E61ADE9DB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C901282-BEED-7393-52EB-777C1409B7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23B1A-E1F8-6319-3884-965779831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 lang="ru-RU"/>
            </a:pPr>
            <a:fld id="{A5C7B255-C9D2-41CE-A141-F86F4F2E33FE}" type="datetime1">
              <a:rPr lang="ru-RU"/>
              <a:pPr>
                <a:defRPr lang="ru-RU"/>
              </a:pPr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3B803-A7A1-F56D-D900-B76D5215C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 lang="ru-RU"/>
            </a:pPr>
            <a:r>
              <a:rPr lang="en-US"/>
              <a:t>ullamcorper suscipit lobortis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FDFD3-FA39-EDF9-0B98-FEF2F33C1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43E6C7-8C1E-4238-ABE1-63E53B0AB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Рисунок 6">
            <a:hlinkClick r:id="rId17"/>
            <a:extLst>
              <a:ext uri="{FF2B5EF4-FFF2-40B4-BE49-F238E27FC236}">
                <a16:creationId xmlns:a16="http://schemas.microsoft.com/office/drawing/2014/main" id="{121F414B-2E27-1203-FD38-CB90D79955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68700" y="-1519238"/>
            <a:ext cx="5683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Прямоугольник 7">
            <a:extLst>
              <a:ext uri="{FF2B5EF4-FFF2-40B4-BE49-F238E27FC236}">
                <a16:creationId xmlns:a16="http://schemas.microsoft.com/office/drawing/2014/main" id="{B1285578-301E-5BC1-729A-62860509078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925050" y="1690688"/>
            <a:ext cx="248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E6E6E6"/>
                </a:solidFill>
                <a:hlinkClick r:id="rId17"/>
              </a:rPr>
              <a:t>presentation-creation.ru</a:t>
            </a:r>
            <a:endParaRPr lang="ru-RU" altLang="ru-RU">
              <a:solidFill>
                <a:srgbClr val="E6E6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23" r:id="rId1"/>
    <p:sldLayoutId id="2147488324" r:id="rId2"/>
    <p:sldLayoutId id="2147488325" r:id="rId3"/>
    <p:sldLayoutId id="2147488326" r:id="rId4"/>
    <p:sldLayoutId id="2147488327" r:id="rId5"/>
    <p:sldLayoutId id="2147488321" r:id="rId6"/>
    <p:sldLayoutId id="2147488328" r:id="rId7"/>
    <p:sldLayoutId id="2147488329" r:id="rId8"/>
    <p:sldLayoutId id="2147488322" r:id="rId9"/>
    <p:sldLayoutId id="2147488330" r:id="rId10"/>
    <p:sldLayoutId id="2147488331" r:id="rId11"/>
    <p:sldLayoutId id="2147488332" r:id="rId12"/>
    <p:sldLayoutId id="2147488333" r:id="rId13"/>
    <p:sldLayoutId id="2147488334" r:id="rId14"/>
    <p:sldLayoutId id="2147488335" r:id="rId15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горитаОВ\Desktop\Рисунок1.jpg">
            <a:extLst>
              <a:ext uri="{FF2B5EF4-FFF2-40B4-BE49-F238E27FC236}">
                <a16:creationId xmlns:a16="http://schemas.microsoft.com/office/drawing/2014/main" id="{017B785F-5776-8EF5-25CC-144F777E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27860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397F81F-00BE-0F5C-B0E2-1A84917C3BC0}"/>
              </a:ext>
            </a:extLst>
          </p:cNvPr>
          <p:cNvSpPr txBox="1">
            <a:spLocks/>
          </p:cNvSpPr>
          <p:nvPr/>
        </p:nvSpPr>
        <p:spPr bwMode="auto">
          <a:xfrm>
            <a:off x="3000364" y="357166"/>
            <a:ext cx="59293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Муниципальное образование </a:t>
            </a:r>
            <a:br>
              <a:rPr lang="ru-RU" sz="3200" b="1" i="1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i="1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сельское поселение Унъюган</a:t>
            </a:r>
          </a:p>
        </p:txBody>
      </p:sp>
      <p:sp>
        <p:nvSpPr>
          <p:cNvPr id="11" name="Содержимое 4">
            <a:extLst>
              <a:ext uri="{FF2B5EF4-FFF2-40B4-BE49-F238E27FC236}">
                <a16:creationId xmlns:a16="http://schemas.microsoft.com/office/drawing/2014/main" id="{0395CD36-2B36-97F3-0FB5-A4B2F281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64" y="2140235"/>
            <a:ext cx="5857916" cy="1550168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4800" b="1" kern="1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sz="4800" b="1" kern="10" dirty="0">
              <a:ln w="9525">
                <a:solidFill>
                  <a:srgbClr val="217335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4800" b="1" kern="1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4800" b="1" kern="10" dirty="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sz="4800" b="1" kern="10">
                <a:ln w="9525">
                  <a:solidFill>
                    <a:srgbClr val="217335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 </a:t>
            </a:r>
            <a:endParaRPr sz="4800" b="1" kern="10" dirty="0">
              <a:ln w="9525">
                <a:solidFill>
                  <a:srgbClr val="217335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5">
            <a:extLst>
              <a:ext uri="{FF2B5EF4-FFF2-40B4-BE49-F238E27FC236}">
                <a16:creationId xmlns:a16="http://schemas.microsoft.com/office/drawing/2014/main" id="{CBB0D6C6-90A2-E9B1-CD48-FEE62BD63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0"/>
            <a:ext cx="8072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1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сельское поселение Унъюган             за 1 квартал 2026 года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ge-08-04-22-04-23-1.jpeg">
            <a:extLst>
              <a:ext uri="{FF2B5EF4-FFF2-40B4-BE49-F238E27FC236}">
                <a16:creationId xmlns:a16="http://schemas.microsoft.com/office/drawing/2014/main" id="{3B1F7BC7-DC2B-144C-6A21-675777D30B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27" name="AutoShape 4" descr="image-08-04-22-04-23-1.jpeg">
            <a:extLst>
              <a:ext uri="{FF2B5EF4-FFF2-40B4-BE49-F238E27FC236}">
                <a16:creationId xmlns:a16="http://schemas.microsoft.com/office/drawing/2014/main" id="{4CBC33FF-C8DF-028B-3A0D-ACB870D662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28" name="AutoShape 6" descr="image-08-04-22-04-23-1.jpeg">
            <a:extLst>
              <a:ext uri="{FF2B5EF4-FFF2-40B4-BE49-F238E27FC236}">
                <a16:creationId xmlns:a16="http://schemas.microsoft.com/office/drawing/2014/main" id="{34595981-F9EE-3BE9-7B5A-94B6DD0DAD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2" name="Овал 3">
            <a:extLst>
              <a:ext uri="{FF2B5EF4-FFF2-40B4-BE49-F238E27FC236}">
                <a16:creationId xmlns:a16="http://schemas.microsoft.com/office/drawing/2014/main" id="{766B61E5-5E23-4CDF-E9A2-8423944FB6C3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1714500" y="714375"/>
            <a:ext cx="6072188" cy="714375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434,5 тыс. рублей (4,6%)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EAADD2E-7AD7-4080-4630-A47A49C1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543925" cy="714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sz="240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CBCA6FD-16BC-C194-A768-6B32D9179B19}"/>
              </a:ext>
            </a:extLst>
          </p:cNvPr>
          <p:cNvCxnSpPr/>
          <p:nvPr/>
        </p:nvCxnSpPr>
        <p:spPr>
          <a:xfrm rot="10800000" flipV="1">
            <a:off x="3786188" y="1428750"/>
            <a:ext cx="428625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4" descr="C:\Users\МогоритаОВ\Desktop\Фото\PHOTO-2025-02-04-12-34-06.jpg">
            <a:extLst>
              <a:ext uri="{FF2B5EF4-FFF2-40B4-BE49-F238E27FC236}">
                <a16:creationId xmlns:a16="http://schemas.microsoft.com/office/drawing/2014/main" id="{90DC06AE-BA05-33EC-292D-0A4A38655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3500438"/>
            <a:ext cx="2714644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3" name="Picture 19" descr="Picture background">
            <a:extLst>
              <a:ext uri="{FF2B5EF4-FFF2-40B4-BE49-F238E27FC236}">
                <a16:creationId xmlns:a16="http://schemas.microsoft.com/office/drawing/2014/main" id="{7C6BEC82-23FC-5C5D-4FBA-BF7433EF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00438"/>
            <a:ext cx="314327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FD25A7E-60DC-C6D7-83C2-8B56BA776802}"/>
              </a:ext>
            </a:extLst>
          </p:cNvPr>
          <p:cNvSpPr/>
          <p:nvPr/>
        </p:nvSpPr>
        <p:spPr>
          <a:xfrm>
            <a:off x="5572125" y="1857375"/>
            <a:ext cx="3500438" cy="1328738"/>
          </a:xfrm>
          <a:prstGeom prst="roundRect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158,7 тыс. рублей (4,3%).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Расходы направлены на: содержание мест захоронения, услуги по обращению с ТКО, обслуживание аппаратуры управления уличным освещением,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хоз.товары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благоустройства.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9D726ED-28E3-31EC-7585-6CAC039C336B}"/>
              </a:ext>
            </a:extLst>
          </p:cNvPr>
          <p:cNvSpPr/>
          <p:nvPr/>
        </p:nvSpPr>
        <p:spPr>
          <a:xfrm>
            <a:off x="71438" y="1785938"/>
            <a:ext cx="5357812" cy="1531937"/>
          </a:xfrm>
          <a:prstGeom prst="roundRect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  <a:endParaRPr lang="en-US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275,7 тыс. рублей (4,7%).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направлены на: взносы на капитальный ремонт общего имущества многоквартирных домов,  разработку  проектов  организации работ по сносу жилищного фонда (3ед.), приобретение  и  замену прибора учёта газа в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жил.фонде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ремонт системы отопления в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муниц.жил.фонде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(1 ед.), приобретение газовых котлов (2 шт.)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59F1B79-EF0A-BB3A-6BD7-46BC52F3A471}"/>
              </a:ext>
            </a:extLst>
          </p:cNvPr>
          <p:cNvCxnSpPr/>
          <p:nvPr/>
        </p:nvCxnSpPr>
        <p:spPr>
          <a:xfrm>
            <a:off x="6072188" y="1428750"/>
            <a:ext cx="571500" cy="4286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8" descr="C:\Users\МогоритаОВ\Desktop\фото 3 кв\котёл.jpg">
            <a:extLst>
              <a:ext uri="{FF2B5EF4-FFF2-40B4-BE49-F238E27FC236}">
                <a16:creationId xmlns:a16="http://schemas.microsoft.com/office/drawing/2014/main" id="{1A13B631-551B-2DFC-87B5-15CD3D7F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3429000"/>
            <a:ext cx="2643206" cy="33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4">
            <a:extLst>
              <a:ext uri="{FF2B5EF4-FFF2-40B4-BE49-F238E27FC236}">
                <a16:creationId xmlns:a16="http://schemas.microsoft.com/office/drawing/2014/main" id="{FA4C9E56-2B39-4E4D-71B9-46CCD2ED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6429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sz="240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12F2ECAB-F281-D680-FD60-990527E45F9B}"/>
              </a:ext>
            </a:extLst>
          </p:cNvPr>
          <p:cNvCxnSpPr/>
          <p:nvPr/>
        </p:nvCxnSpPr>
        <p:spPr>
          <a:xfrm rot="5400000">
            <a:off x="1214438" y="1285875"/>
            <a:ext cx="357188" cy="3571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A6E8716-B601-8F1C-4DBA-8B3F822545FC}"/>
              </a:ext>
            </a:extLst>
          </p:cNvPr>
          <p:cNvCxnSpPr/>
          <p:nvPr/>
        </p:nvCxnSpPr>
        <p:spPr>
          <a:xfrm rot="16200000" flipH="1">
            <a:off x="6858000" y="1357313"/>
            <a:ext cx="357188" cy="214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3">
            <a:extLst>
              <a:ext uri="{FF2B5EF4-FFF2-40B4-BE49-F238E27FC236}">
                <a16:creationId xmlns:a16="http://schemas.microsoft.com/office/drawing/2014/main" id="{FE99F612-7FAB-92C1-5B21-85B9E9EB5A14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785813" y="642938"/>
            <a:ext cx="7000875" cy="714375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Культура, кинематография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4 464,9 тыс. рублей (21,8%)</a:t>
            </a:r>
          </a:p>
        </p:txBody>
      </p:sp>
      <p:sp>
        <p:nvSpPr>
          <p:cNvPr id="22" name="Скругленный прямоугольник 101">
            <a:extLst>
              <a:ext uri="{FF2B5EF4-FFF2-40B4-BE49-F238E27FC236}">
                <a16:creationId xmlns:a16="http://schemas.microsoft.com/office/drawing/2014/main" id="{CF6A8D4D-2861-5D68-D8E6-2A6EAA7313C5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142844" y="1643050"/>
            <a:ext cx="2571768" cy="17145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Расходы на обеспечение деятельности подведомственного учреждения МБУ «Дом Культуры «Лесник»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субсидия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исполнение 4 405,8 тыс. рублей           ( 22,2%)</a:t>
            </a:r>
          </a:p>
        </p:txBody>
      </p:sp>
      <p:sp>
        <p:nvSpPr>
          <p:cNvPr id="23" name="Скругленный прямоугольник 101">
            <a:extLst>
              <a:ext uri="{FF2B5EF4-FFF2-40B4-BE49-F238E27FC236}">
                <a16:creationId xmlns:a16="http://schemas.microsoft.com/office/drawing/2014/main" id="{496E0996-3C4E-7318-E919-5FCEB8D00A43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6572264" y="1714488"/>
            <a:ext cx="2428892" cy="164307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Расходы на торжественные мероприятия, приуроченные к памятным датам в истории народов России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исполнение 0,0 тыс. рублей, при пане 20,0 тыс.рублей</a:t>
            </a:r>
          </a:p>
          <a:p>
            <a:pPr algn="ctr" eaLnBrk="1" hangingPunct="1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Скругленный прямоугольник 101">
            <a:extLst>
              <a:ext uri="{FF2B5EF4-FFF2-40B4-BE49-F238E27FC236}">
                <a16:creationId xmlns:a16="http://schemas.microsoft.com/office/drawing/2014/main" id="{C80B9973-C6C3-DC21-E7E0-D8F577970FBF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000364" y="1785926"/>
            <a:ext cx="3357586" cy="157163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Расходы на проведение поселковых культурных и массовых мероприятий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исполнение 59,1 тыс.рублей (55,8%) :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чествование воинов-интернационалистов, народное гуляние «Масленица», конкурс «Золотая веснушка-2025», конкурс «Серебряное копытце». 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2D7C3B9-D552-88C9-9F05-E09B8E92048F}"/>
              </a:ext>
            </a:extLst>
          </p:cNvPr>
          <p:cNvCxnSpPr/>
          <p:nvPr/>
        </p:nvCxnSpPr>
        <p:spPr>
          <a:xfrm rot="5400000">
            <a:off x="4429125" y="1571625"/>
            <a:ext cx="28733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4" name="Picture 20" descr="https://sun9-53.userapi.com/s/v1/ig2/sQQ6tr2kkDFZ8dmoCk27gVogMFAs4Xtj5o2JmxtVIbB7G4M_MAoYNiqB8Wjz5o8ChpohgCt4yYdv3K98n9wCT2nu.jpg?quality=95&amp;as=32x26,48x39,72x58,108x87,160x128,240x193,360x289,480x385,540x433,640x513,720x578,1080x867,1280x1027,1440x1155,2560x2054&amp;from=bu&amp;u=VjOdqvYmuHNWtTng-dy7lsoFKn91PlNMJ09IiaxZkBs&amp;cs=2560x0">
            <a:extLst>
              <a:ext uri="{FF2B5EF4-FFF2-40B4-BE49-F238E27FC236}">
                <a16:creationId xmlns:a16="http://schemas.microsoft.com/office/drawing/2014/main" id="{11EA34D8-DE0F-AE8B-DB51-10EEA4F8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3500438"/>
            <a:ext cx="4416425" cy="32146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46" name="Picture 22" descr="https://sun9-76.userapi.com/s/v1/ig2/7jaOCx6w6x-mATA4HB-uumP5wnJbmkekNKpCPsgxkmWdlnQqqisGQckLJ9YwEqphNOz1_GCFSSp4r7b75WR6Pgxb.jpg?quality=95&amp;as=32x24,48x36,72x54,108x81,160x120,240x180,360x270,480x360,540x405,640x480,720x540,1080x810,1280x960&amp;from=bu&amp;u=BAW2fgCdxAzRY726gH6M7nuUXeqxPK0BtzGgRIfXOFc&amp;cs=1280x0">
            <a:extLst>
              <a:ext uri="{FF2B5EF4-FFF2-40B4-BE49-F238E27FC236}">
                <a16:creationId xmlns:a16="http://schemas.microsoft.com/office/drawing/2014/main" id="{4AC209F7-E2D2-9779-9845-240F679B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00438"/>
            <a:ext cx="4500561" cy="32861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33608FA-F78F-1279-BA86-578547A9D7AD}"/>
              </a:ext>
            </a:extLst>
          </p:cNvPr>
          <p:cNvCxnSpPr/>
          <p:nvPr/>
        </p:nvCxnSpPr>
        <p:spPr>
          <a:xfrm rot="16200000" flipH="1">
            <a:off x="4393406" y="107157"/>
            <a:ext cx="21431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3">
            <a:extLst>
              <a:ext uri="{FF2B5EF4-FFF2-40B4-BE49-F238E27FC236}">
                <a16:creationId xmlns:a16="http://schemas.microsoft.com/office/drawing/2014/main" id="{66B6CC7D-50FE-E687-DD9D-D931CB9B97EF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214313" y="214313"/>
            <a:ext cx="8715375" cy="142875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организационных и культурно-просветительных мероприятий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старшего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рамках муниципальной  программы «Развитие культуры и туризма в муниципальном образовании Октябрьский  район»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0,0 тыс.рублей , при плане 529,5 тыс.рублей.</a:t>
            </a:r>
          </a:p>
        </p:txBody>
      </p:sp>
      <p:pic>
        <p:nvPicPr>
          <p:cNvPr id="27654" name="Picture 6" descr="https://sun9-44.userapi.com/s/v1/ig2/vCJlAzLJjDBKSNaEnhP8PuzOgAqRp4bOVfQmLq1WqEmda88yGdwX9f_M5-WIUUPIcM6kbobmOS3wgwllc-mYiiCT.jpg?quality=95&amp;as=32x24,48x36,72x54,108x81,160x120,240x180,360x270,480x360,540x405,640x480,720x540,1080x810,1280x960,1440x1080,2560x1920&amp;from=bu&amp;cs=2560x0">
            <a:extLst>
              <a:ext uri="{FF2B5EF4-FFF2-40B4-BE49-F238E27FC236}">
                <a16:creationId xmlns:a16="http://schemas.microsoft.com/office/drawing/2014/main" id="{682364F5-468C-1A83-A0B6-969AA97F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14489"/>
            <a:ext cx="8215370" cy="50720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2">
            <a:extLst>
              <a:ext uri="{FF2B5EF4-FFF2-40B4-BE49-F238E27FC236}">
                <a16:creationId xmlns:a16="http://schemas.microsoft.com/office/drawing/2014/main" id="{82B95365-48B7-865F-2E2D-18E6B9A5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4313"/>
            <a:ext cx="8715375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sz="240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Номер слайда 1">
            <a:extLst>
              <a:ext uri="{FF2B5EF4-FFF2-40B4-BE49-F238E27FC236}">
                <a16:creationId xmlns:a16="http://schemas.microsoft.com/office/drawing/2014/main" id="{C813530F-4CAC-F13E-A1E8-7501FE113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0BEF9B-E453-44A3-A38C-A3328E1B107F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AutoShape 7" descr="Picture background">
            <a:extLst>
              <a:ext uri="{FF2B5EF4-FFF2-40B4-BE49-F238E27FC236}">
                <a16:creationId xmlns:a16="http://schemas.microsoft.com/office/drawing/2014/main" id="{CC70373A-D0C5-9037-3E06-52AACF612A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9701" name="AutoShape 9" descr="Picture background">
            <a:extLst>
              <a:ext uri="{FF2B5EF4-FFF2-40B4-BE49-F238E27FC236}">
                <a16:creationId xmlns:a16="http://schemas.microsoft.com/office/drawing/2014/main" id="{4291AB90-C1CE-503F-50DA-33DD29AC1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9" name="Picture 7" descr="Picture background">
            <a:extLst>
              <a:ext uri="{FF2B5EF4-FFF2-40B4-BE49-F238E27FC236}">
                <a16:creationId xmlns:a16="http://schemas.microsoft.com/office/drawing/2014/main" id="{EE30C84B-15A8-A2A6-4C00-632CC5A1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928670"/>
            <a:ext cx="90011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Овал 3">
            <a:extLst>
              <a:ext uri="{FF2B5EF4-FFF2-40B4-BE49-F238E27FC236}">
                <a16:creationId xmlns:a16="http://schemas.microsoft.com/office/drawing/2014/main" id="{05DC80CC-69A6-B3AB-6FEE-4CC8783744C8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5072063" y="1000125"/>
            <a:ext cx="3500437" cy="1857375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 -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социальные выплаты гражданам,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77,3 тыс. рублей (30,9%)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>
            <a:extLst>
              <a:ext uri="{FF2B5EF4-FFF2-40B4-BE49-F238E27FC236}">
                <a16:creationId xmlns:a16="http://schemas.microsoft.com/office/drawing/2014/main" id="{BFB07E5C-762F-E2B0-0415-D3780941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2875"/>
            <a:ext cx="8786813" cy="714375"/>
          </a:xfrm>
        </p:spPr>
        <p:txBody>
          <a:bodyPr/>
          <a:lstStyle/>
          <a:p>
            <a:pPr algn="ctr" eaLnBrk="1" hangingPunct="1"/>
            <a:r>
              <a:rPr lang="ru-RU" altLang="ru-RU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lang="ru-RU" altLang="ru-RU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3">
            <a:extLst>
              <a:ext uri="{FF2B5EF4-FFF2-40B4-BE49-F238E27FC236}">
                <a16:creationId xmlns:a16="http://schemas.microsoft.com/office/drawing/2014/main" id="{501E23FC-AB72-FCF7-A160-5CC9BDC9A4BE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857250" y="857250"/>
            <a:ext cx="7786688" cy="571500"/>
          </a:xfrm>
          <a:prstGeom prst="ellipse">
            <a:avLst/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1 056,0 тыс. рублей (23,3%)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AutoShape 12" descr="X34q_RcVsg-iulCC4tvN1bhpJ3gPMlpahxJWDKhYFTUZtVjFVyCb3QPUvGCaYwewI2tjzyZiiLmDeZUPa2_T9m_7.jpg">
            <a:extLst>
              <a:ext uri="{FF2B5EF4-FFF2-40B4-BE49-F238E27FC236}">
                <a16:creationId xmlns:a16="http://schemas.microsoft.com/office/drawing/2014/main" id="{368F25FC-4C35-2EDA-3E2A-84BBFC73D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Скругленный прямоугольник 101">
            <a:extLst>
              <a:ext uri="{FF2B5EF4-FFF2-40B4-BE49-F238E27FC236}">
                <a16:creationId xmlns:a16="http://schemas.microsoft.com/office/drawing/2014/main" id="{58093909-8CCB-AE9A-125B-253610A86567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4429125" y="1571625"/>
            <a:ext cx="4572000" cy="10001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общепоселковых мероприятий в сфере физической культуры и спорта,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16,0 тыс. рублей ( 50,7%) : День защитника Отечества «А ну-ка парни», военно-патриотическая игра «</a:t>
            </a:r>
            <a:r>
              <a:rPr lang="ru-RU" sz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Зарничка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»; спортивные состязания на «Масленицу»,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CCF019B-0F61-BD35-BC7C-3BCB38F10168}"/>
              </a:ext>
            </a:extLst>
          </p:cNvPr>
          <p:cNvCxnSpPr/>
          <p:nvPr/>
        </p:nvCxnSpPr>
        <p:spPr>
          <a:xfrm rot="10800000" flipV="1">
            <a:off x="2071688" y="1357313"/>
            <a:ext cx="285750" cy="214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75E70C0-1810-7228-83CD-4AFF13E073FF}"/>
              </a:ext>
            </a:extLst>
          </p:cNvPr>
          <p:cNvCxnSpPr/>
          <p:nvPr/>
        </p:nvCxnSpPr>
        <p:spPr>
          <a:xfrm rot="16200000" flipH="1">
            <a:off x="6715126" y="1357312"/>
            <a:ext cx="214312" cy="214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8" name="Picture 12" descr="https://sun9-37.userapi.com/s/v1/ig2/yxVtt6-Pta9E0dsrql8qhgPLfriejYWXgidaDeOZPia1e_rAmmIv3_F1ZbPk2hRqO09DcVUtDh9wsVahWjVgcdxR.jpg?quality=95&amp;as=32x20,48x30,72x46,108x69,160x102,240x152,360x229,480x305,540x343,640x406,720x457,1080x686,1280x813&amp;from=bu&amp;u=PA5HCeTDgh1jY4vdtsJ49sDVLjSPjvHscUYslf-l8fA&amp;cs=1280x0">
            <a:extLst>
              <a:ext uri="{FF2B5EF4-FFF2-40B4-BE49-F238E27FC236}">
                <a16:creationId xmlns:a16="http://schemas.microsoft.com/office/drawing/2014/main" id="{771D6BDF-0D8A-503D-E9A9-265A931BD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2643182"/>
            <a:ext cx="3357586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12" name="Picture 16" descr="https://sun9-70.userapi.com/s/v1/ig2/WBxnixsKWIDBxaJ8-4HwcOOiAp8rEffyZwqUEcY_gnpWqDk5cbXS0PjnMlLlOyBHtYzU50sQ0ee-fK9D8cIMuDUP.jpg?quality=95&amp;as=32x33,48x49,72x74,108x111,160x164,240x246,360x370,480x493,540x554,640x657,720x739,1080x1109,1169x1200&amp;from=bu&amp;u=Yj-dsX9JSWHiSLrJVT87WYi3M7z-gSL2eEDv-z2IvUE&amp;cs=1169x0">
            <a:extLst>
              <a:ext uri="{FF2B5EF4-FFF2-40B4-BE49-F238E27FC236}">
                <a16:creationId xmlns:a16="http://schemas.microsoft.com/office/drawing/2014/main" id="{ADD6C61B-EEC9-4421-11BF-1B3A183F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2571744"/>
            <a:ext cx="3214678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14" name="Picture 18" descr="https://sun9-36.userapi.com/s/v1/ig2/uv-H6TtUe9-a9edASYwSPvaXqxxLUnp3MLZPcUfM0YxCY5LB7zZf_MmAIakuSpFRpyr1oA9ASN7rak18FqFCt12o.jpg?quality=95&amp;as=32x26,48x38,72x58,108x87,160x128,240x192,360x288,480x385,540x433,640x513,720x577,901x722&amp;from=bu&amp;u=99mJIH5jkBqiJ-3Aje7WmDtylmmrOcW5IY8HFYLW8Xw&amp;cs=540x0">
            <a:extLst>
              <a:ext uri="{FF2B5EF4-FFF2-40B4-BE49-F238E27FC236}">
                <a16:creationId xmlns:a16="http://schemas.microsoft.com/office/drawing/2014/main" id="{A55A7970-0F4F-03CD-90B4-5C80C46F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4643447"/>
            <a:ext cx="3214710" cy="22145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16" name="Picture 20" descr="https://sun9-83.userapi.com/s/v1/ig2/ZORM261ZdbzlmLvy6TSwxs_jk3LXXnjdFneHG-pXLjog3m2Ew83jn8JgRRRUU6nQTSaDHswFI5FtXmleX_cRQHME.jpg?quality=95&amp;as=32x18,48x27,72x40,108x61,160x90,240x135,360x202,480x270,540x304,640x360,720x405,1080x607,1280x720,1440x810,2560x1440&amp;from=bu&amp;cs=2560x0">
            <a:extLst>
              <a:ext uri="{FF2B5EF4-FFF2-40B4-BE49-F238E27FC236}">
                <a16:creationId xmlns:a16="http://schemas.microsoft.com/office/drawing/2014/main" id="{C0C89D86-3893-61A0-01A2-545D50C9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4643446"/>
            <a:ext cx="3357586" cy="20717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Скругленный прямоугольник 101">
            <a:extLst>
              <a:ext uri="{FF2B5EF4-FFF2-40B4-BE49-F238E27FC236}">
                <a16:creationId xmlns:a16="http://schemas.microsoft.com/office/drawing/2014/main" id="{4A257BD3-3BE8-248C-3796-BA7F5FB8FCDA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71438" y="1571625"/>
            <a:ext cx="4214812" cy="10001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 деятельности подведомственного учреждения МБУ  «Дом Культуры «Лесник» - субсидия,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1 040,0 тыс. рублей ( 24,7%)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qKRx_tJy1rl18UVYSZIm9bgy0VyImrqRI0jM5V1l4wqA_NGA-tuxLVD-GUQ1kmZLxh8ZfxNoxAZgm04ghdHmaVji.jpg">
            <a:extLst>
              <a:ext uri="{FF2B5EF4-FFF2-40B4-BE49-F238E27FC236}">
                <a16:creationId xmlns:a16="http://schemas.microsoft.com/office/drawing/2014/main" id="{A50B4608-491D-A17C-C40B-9E8EC8F5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>
            <a:extLst>
              <a:ext uri="{FF2B5EF4-FFF2-40B4-BE49-F238E27FC236}">
                <a16:creationId xmlns:a16="http://schemas.microsoft.com/office/drawing/2014/main" id="{99CEA960-0C09-9A3E-A74D-A35BBFF6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0"/>
            <a:ext cx="6715125" cy="255454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8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eaLnBrk="1" hangingPunct="1">
              <a:defRPr/>
            </a:pPr>
            <a:r>
              <a:rPr lang="ru-RU" sz="8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>
            <a:extLst>
              <a:ext uri="{FF2B5EF4-FFF2-40B4-BE49-F238E27FC236}">
                <a16:creationId xmlns:a16="http://schemas.microsoft.com/office/drawing/2014/main" id="{EA3692C5-CEA7-8AD0-BC74-C1B484E39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8" y="214290"/>
            <a:ext cx="8572500" cy="8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  <p:txBody>
          <a:bodyPr/>
          <a:lstStyle/>
          <a:p>
            <a:pPr algn="ctr" eaLnBrk="1" hangingPunct="1">
              <a:defRPr/>
            </a:pPr>
            <a:endParaRPr lang="ru-RU" sz="25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 муниципального образования </a:t>
            </a:r>
          </a:p>
          <a:p>
            <a:pPr algn="ctr" eaLnBrk="1" hangingPunct="1">
              <a:defRPr/>
            </a:pPr>
            <a:r>
              <a:rPr lang="ru-RU" sz="25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сельское поселение Унъюган за 1 квартал 2026 года</a:t>
            </a:r>
            <a:endParaRPr lang="ru-RU" sz="25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Прямоугольник 4">
            <a:extLst>
              <a:ext uri="{FF2B5EF4-FFF2-40B4-BE49-F238E27FC236}">
                <a16:creationId xmlns:a16="http://schemas.microsoft.com/office/drawing/2014/main" id="{CCAF4725-61D8-E13A-28C1-53F48951C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87868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на основании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Совета депутатов сельского поселения Унъюган от 19.12.2025 №52 «О бюджете муниципального образования сельское поселение Унъюган на 2026 год и плановый период 2027 и 2028 годов»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сельского поселения Унъюган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>
            <a:extLst>
              <a:ext uri="{FF2B5EF4-FFF2-40B4-BE49-F238E27FC236}">
                <a16:creationId xmlns:a16="http://schemas.microsoft.com/office/drawing/2014/main" id="{C64C8F03-49AD-09B1-4654-9707F7F11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8" y="142852"/>
            <a:ext cx="8429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сельского поселения Унъюган за 1 квартал 2026 года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6">
            <a:extLst>
              <a:ext uri="{FF2B5EF4-FFF2-40B4-BE49-F238E27FC236}">
                <a16:creationId xmlns:a16="http://schemas.microsoft.com/office/drawing/2014/main" id="{47BFB4CE-340F-6305-FEA0-8DFED072336D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57188" y="1214438"/>
            <a:ext cx="8429625" cy="64293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 утвержденный план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депутатов сельского поселения Унъюган от 19.12.2025 №52)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:a16="http://schemas.microsoft.com/office/drawing/2014/main" id="{EB172C70-36A3-B83D-47B5-0C36936DF917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57188" y="2000250"/>
            <a:ext cx="2714625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91 964,2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1B76017D-C874-57AC-AEC5-6E8013B4D9CE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143250" y="2000250"/>
            <a:ext cx="2786063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91 964,2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" name="Скругленный прямоугольник 9">
            <a:extLst>
              <a:ext uri="{FF2B5EF4-FFF2-40B4-BE49-F238E27FC236}">
                <a16:creationId xmlns:a16="http://schemas.microsoft.com/office/drawing/2014/main" id="{2794C69E-D7AF-9C94-9F8D-49F45D3A63E2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6000750" y="2000250"/>
            <a:ext cx="2786063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0.0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id="{4A5305CC-D694-5FE3-7321-2B71A73FE125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57188" y="5357813"/>
            <a:ext cx="8429625" cy="50006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Фактическое исполнение на 01.04.2026 г.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AD6A3EC3-9ABE-6B82-EAFB-FE7C3B3BB83C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57188" y="6000750"/>
            <a:ext cx="2643187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19 587,4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13" name="Скругленный прямоугольник 16">
            <a:extLst>
              <a:ext uri="{FF2B5EF4-FFF2-40B4-BE49-F238E27FC236}">
                <a16:creationId xmlns:a16="http://schemas.microsoft.com/office/drawing/2014/main" id="{76261AAA-5B46-21FB-435F-190D3B196670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071813" y="6000750"/>
            <a:ext cx="2928937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18 982,0 тыс. рублей</a:t>
            </a:r>
          </a:p>
        </p:txBody>
      </p:sp>
      <p:sp>
        <p:nvSpPr>
          <p:cNvPr id="14" name="Скругленный прямоугольник 17">
            <a:extLst>
              <a:ext uri="{FF2B5EF4-FFF2-40B4-BE49-F238E27FC236}">
                <a16:creationId xmlns:a16="http://schemas.microsoft.com/office/drawing/2014/main" id="{0DE8834D-532D-2991-FC3E-BE1E4FE921E7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6072188" y="6000750"/>
            <a:ext cx="2714625" cy="642938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605,4 тыс. рублей</a:t>
            </a:r>
          </a:p>
        </p:txBody>
      </p:sp>
      <p:sp>
        <p:nvSpPr>
          <p:cNvPr id="18" name="Стрелка вниз 19">
            <a:extLst>
              <a:ext uri="{FF2B5EF4-FFF2-40B4-BE49-F238E27FC236}">
                <a16:creationId xmlns:a16="http://schemas.microsoft.com/office/drawing/2014/main" id="{60C53AC5-F6C3-5062-E647-36775046ECF0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 flipH="1">
            <a:off x="4214813" y="4786313"/>
            <a:ext cx="500062" cy="428625"/>
          </a:xfrm>
          <a:prstGeom prst="downArrow">
            <a:avLst>
              <a:gd name="adj1" fmla="val 50000"/>
              <a:gd name="adj2" fmla="val 50063"/>
            </a:avLst>
          </a:prstGeom>
          <a:solidFill>
            <a:srgbClr val="CCEC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spcCol="215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 dirty="0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 dirty="0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 dirty="0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07A1068-85C3-ECF6-27F0-C96678C66B5F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57188" y="3286125"/>
            <a:ext cx="8501062" cy="500063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Уточненный план на 01.04.2026 г.</a:t>
            </a:r>
          </a:p>
        </p:txBody>
      </p:sp>
      <p:sp>
        <p:nvSpPr>
          <p:cNvPr id="16" name="Стрелка вниз 19">
            <a:extLst>
              <a:ext uri="{FF2B5EF4-FFF2-40B4-BE49-F238E27FC236}">
                <a16:creationId xmlns:a16="http://schemas.microsoft.com/office/drawing/2014/main" id="{24B7F393-00EE-2BDE-4F70-4D3F31302C1A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 flipH="1">
            <a:off x="4214813" y="2714625"/>
            <a:ext cx="500062" cy="428625"/>
          </a:xfrm>
          <a:prstGeom prst="downArrow">
            <a:avLst>
              <a:gd name="adj1" fmla="val 50000"/>
              <a:gd name="adj2" fmla="val 50063"/>
            </a:avLst>
          </a:prstGeom>
          <a:solidFill>
            <a:srgbClr val="CCECFF"/>
          </a:solidFill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spcCol="2159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 dirty="0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 dirty="0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Lucida Sans Unicode" pitchFamily="2" charset="-52"/>
                <a:ea typeface="Arial" pitchFamily="2" charset="0"/>
                <a:cs typeface="Arial" pitchFamily="2" charset="0"/>
              </a:defRPr>
            </a:pPr>
            <a:endParaRPr lang="ru-RU" kern="1" dirty="0">
              <a:solidFill>
                <a:srgbClr val="FFFFFF"/>
              </a:solidFill>
              <a:latin typeface="Lucida Sans Unicode" pitchFamily="2" charset="-52"/>
              <a:ea typeface="Arial" pitchFamily="2" charset="0"/>
              <a:cs typeface="Arial" pitchFamily="2" charset="0"/>
            </a:endParaRP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CAA6FDBF-BCA7-BD07-7ABD-945E2926BA9F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6072188" y="3929063"/>
            <a:ext cx="2786062" cy="642937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2 369,9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19" name="Скругленный прямоугольник 15">
            <a:extLst>
              <a:ext uri="{FF2B5EF4-FFF2-40B4-BE49-F238E27FC236}">
                <a16:creationId xmlns:a16="http://schemas.microsoft.com/office/drawing/2014/main" id="{D077AF1E-5BDC-564C-C8F9-BA8141B33EA0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214688" y="3929063"/>
            <a:ext cx="2643187" cy="642937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94 334,1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20" name="Скругленный прямоугольник 15">
            <a:extLst>
              <a:ext uri="{FF2B5EF4-FFF2-40B4-BE49-F238E27FC236}">
                <a16:creationId xmlns:a16="http://schemas.microsoft.com/office/drawing/2014/main" id="{0A2B34CF-05DA-33CB-A633-539C53D361AC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428625" y="3929063"/>
            <a:ext cx="2643188" cy="642937"/>
          </a:xfrm>
          <a:prstGeom prst="roundRect">
            <a:avLst>
              <a:gd name="adj" fmla="val 16667"/>
            </a:avLst>
          </a:prstGeom>
          <a:gradFill flip="none" rotWithShape="0">
            <a:gsLst>
              <a:gs pos="0">
                <a:srgbClr val="CCE8A2"/>
              </a:gs>
              <a:gs pos="64000">
                <a:srgbClr val="E7F9D0"/>
              </a:gs>
              <a:gs pos="100000">
                <a:srgbClr val="EFFEDA"/>
              </a:gs>
            </a:gsLst>
            <a:lin ang="16200000" scaled="0"/>
            <a:tileRect/>
          </a:gradFill>
          <a:ln w="9525" cap="flat" cmpd="sng" algn="ctr">
            <a:solidFill>
              <a:srgbClr val="9BBB59"/>
            </a:solidFill>
            <a:prstDash val="solid"/>
            <a:headEnd type="none"/>
            <a:tailEnd type="none"/>
          </a:ln>
          <a:effectLst>
            <a:outerShdw blurRad="50800" dist="38100" dir="5400000" algn="tr">
              <a:schemeClr val="tx1">
                <a:alpha val="3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91 964,2 тыс. рублей</a:t>
            </a:r>
            <a:endParaRPr lang="ru-RU" sz="1400" b="1" dirty="0">
              <a:solidFill>
                <a:srgbClr val="C00000"/>
              </a:solidFill>
              <a:latin typeface="Lucida Sans Unicode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>
            <a:extLst>
              <a:ext uri="{FF2B5EF4-FFF2-40B4-BE49-F238E27FC236}">
                <a16:creationId xmlns:a16="http://schemas.microsoft.com/office/drawing/2014/main" id="{C7B0A41E-3535-1F3D-480D-AA852F3E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858250" cy="500062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   </a:t>
            </a: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за 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sz="27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5E666D3-61C6-CB81-477E-06FE517AC0C0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714375"/>
          <a:ext cx="8643938" cy="5857875"/>
        </p:xfrm>
        <a:graphic>
          <a:graphicData uri="http://schemas.openxmlformats.org/drawingml/2006/table">
            <a:tbl>
              <a:tblPr/>
              <a:tblGrid>
                <a:gridCol w="464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кода классификации 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план РСД от 19.12.2025 №52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01.04.2026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на 01.04.2026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от уточненного плана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40 746,20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40 746,20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8 394,02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27 400,00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27 400,00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5 682,74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9 397,90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9 397,90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2 140,85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2 882,00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2 882,00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358,34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1 820,00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1 820,00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92,18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ТРАНСПОРТНЫЙ НАЛОГ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14,91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7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251,26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0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19,95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3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931,80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931,80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180,30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42,50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42,50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6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11,84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4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5,58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7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51 218,00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51 218,00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11 187,79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33 496,10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33 496,10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6 699,21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1 311,10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1 311,10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227,31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8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16 410,80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16 410,80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4 261,27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5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91 964,20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91 964,20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19 587,39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36DAE6D3-E9F6-86D8-037F-AD90DAD03D36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214313" y="142875"/>
            <a:ext cx="8786812" cy="428625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за 1 квартал 2026 года</a:t>
            </a:r>
            <a:b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F3C163-3C2A-2B7F-9CF6-614CA5229873}"/>
              </a:ext>
            </a:extLst>
          </p:cNvPr>
          <p:cNvGraphicFramePr>
            <a:graphicFrameLocks noGrp="1"/>
          </p:cNvGraphicFramePr>
          <p:nvPr/>
        </p:nvGraphicFramePr>
        <p:xfrm>
          <a:off x="214313" y="785813"/>
          <a:ext cx="8715375" cy="5643562"/>
        </p:xfrm>
        <a:graphic>
          <a:graphicData uri="http://schemas.openxmlformats.org/drawingml/2006/table">
            <a:tbl>
              <a:tblPr/>
              <a:tblGrid>
                <a:gridCol w="468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8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план РСД от 19.12.2025 №52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Уточненный план на 01.04.2026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Фактическое исполнение на 01.04.2026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от уточненного плана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39 376,0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39 477,9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7 190,0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17 586,3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18 292,6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5 500,4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8 342,9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9 472,6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20 410,5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20 520,5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4 464,9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4 317,4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4 527,4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91 964,2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94 334,1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18 982,0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Заголовок 1">
            <a:extLst>
              <a:ext uri="{FF2B5EF4-FFF2-40B4-BE49-F238E27FC236}">
                <a16:creationId xmlns:a16="http://schemas.microsoft.com/office/drawing/2014/main" id="{05451C7F-3CC0-F183-D3F2-7E9D2C049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928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7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разрезе функциональной классификации расходов</a:t>
            </a:r>
            <a:br>
              <a:rPr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i="1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25" descr="m_0OGTfIlo6o_s4dvzD6VxdwEFOZ6X5Gq9T2WEMuk-3QRadVJmZ3mAjAQ4LnRMxTzdVdT96pMIoC2o-5-GKbsfvb.jpg">
            <a:extLst>
              <a:ext uri="{FF2B5EF4-FFF2-40B4-BE49-F238E27FC236}">
                <a16:creationId xmlns:a16="http://schemas.microsoft.com/office/drawing/2014/main" id="{7ECE37AC-45FC-E9E9-D7DD-43ED6691B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508" name="AutoShape 27" descr="m_0OGTfIlo6o_s4dvzD6VxdwEFOZ6X5Gq9T2WEMuk-3QRadVJmZ3mAjAQ4LnRMxTzdVdT96pMIoC2o-5-GKbsfvb.jpg">
            <a:extLst>
              <a:ext uri="{FF2B5EF4-FFF2-40B4-BE49-F238E27FC236}">
                <a16:creationId xmlns:a16="http://schemas.microsoft.com/office/drawing/2014/main" id="{DF75304B-911E-5284-4C38-D772E318DA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509" name="AutoShape 29" descr="m_0OGTfIlo6o_s4dvzD6VxdwEFOZ6X5Gq9T2WEMuk-3QRadVJmZ3mAjAQ4LnRMxTzdVdT96pMIoC2o-5-GKbsfvb.jpg">
            <a:extLst>
              <a:ext uri="{FF2B5EF4-FFF2-40B4-BE49-F238E27FC236}">
                <a16:creationId xmlns:a16="http://schemas.microsoft.com/office/drawing/2014/main" id="{D7E55B34-8D5C-36F4-773F-2ADD6D872E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3" name="Овал 3">
            <a:extLst>
              <a:ext uri="{FF2B5EF4-FFF2-40B4-BE49-F238E27FC236}">
                <a16:creationId xmlns:a16="http://schemas.microsoft.com/office/drawing/2014/main" id="{23850AD9-3355-6C18-A8F2-F0D24AAB568B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1428728" y="714356"/>
            <a:ext cx="7143800" cy="571504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7 190,0 тыс. рублей (18,2%)</a:t>
            </a:r>
          </a:p>
        </p:txBody>
      </p:sp>
      <p:pic>
        <p:nvPicPr>
          <p:cNvPr id="21513" name="Picture 30" descr="https://sun9-6.userapi.com/s/v1/ig2/jrwHh2S0rdR_MRGy7OgAEjguTUMGH8o6wMANsJltATSOA-jtdmxtcmV43zR2VYhPAlKG8VGuuLHijOnTI9JXbSSG.jpg?quality=95&amp;as=32x18,48x27,72x40,108x61,160x90,240x135,360x202,480x270,540x304,640x360,720x405,1080x607,1280x720,1440x810,2560x1440&amp;from=bu&amp;cs=2560x0">
            <a:extLst>
              <a:ext uri="{FF2B5EF4-FFF2-40B4-BE49-F238E27FC236}">
                <a16:creationId xmlns:a16="http://schemas.microsoft.com/office/drawing/2014/main" id="{C29AAA29-8C00-7DDD-7390-7F214372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357313"/>
            <a:ext cx="89884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3">
            <a:extLst>
              <a:ext uri="{FF2B5EF4-FFF2-40B4-BE49-F238E27FC236}">
                <a16:creationId xmlns:a16="http://schemas.microsoft.com/office/drawing/2014/main" id="{94F17DD6-0090-3154-0ED6-556A6B3EB2EE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214282" y="1357298"/>
            <a:ext cx="2928958" cy="1500198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Правительства РФ, высших исполнительных органов государственной власти субъектов РФ, местных администраций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исполнение  3 936,4 тыс. рублей (15,5%)</a:t>
            </a:r>
          </a:p>
          <a:p>
            <a:pPr algn="ctr" eaLnBrk="1" hangingPunct="1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137B63D-FA11-4D7C-159B-507D859EF411}"/>
              </a:ext>
            </a:extLst>
          </p:cNvPr>
          <p:cNvCxnSpPr>
            <a:stCxn id="0" idx="3"/>
          </p:cNvCxnSpPr>
          <p:nvPr/>
        </p:nvCxnSpPr>
        <p:spPr>
          <a:xfrm rot="5400000">
            <a:off x="2050257" y="937419"/>
            <a:ext cx="160337" cy="6889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3">
            <a:extLst>
              <a:ext uri="{FF2B5EF4-FFF2-40B4-BE49-F238E27FC236}">
                <a16:creationId xmlns:a16="http://schemas.microsoft.com/office/drawing/2014/main" id="{8C6E9C02-224D-1DFD-8B7E-6155D9D9EE5B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7500958" y="2143116"/>
            <a:ext cx="1571636" cy="1500198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Резервные фонды                                     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0,0 тыс.рублей                       при плане                  188,1 тыс. рублей </a:t>
            </a:r>
          </a:p>
        </p:txBody>
      </p:sp>
      <p:sp>
        <p:nvSpPr>
          <p:cNvPr id="28" name="Овал 3">
            <a:extLst>
              <a:ext uri="{FF2B5EF4-FFF2-40B4-BE49-F238E27FC236}">
                <a16:creationId xmlns:a16="http://schemas.microsoft.com/office/drawing/2014/main" id="{AD88691D-80B8-501B-E16A-F3A2261DC4FE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214678" y="1500174"/>
            <a:ext cx="1928826" cy="1000132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                         829,4 тыс.рублей  (25,8%)</a:t>
            </a:r>
          </a:p>
        </p:txBody>
      </p:sp>
      <p:sp>
        <p:nvSpPr>
          <p:cNvPr id="29" name="Овал 3">
            <a:extLst>
              <a:ext uri="{FF2B5EF4-FFF2-40B4-BE49-F238E27FC236}">
                <a16:creationId xmlns:a16="http://schemas.microsoft.com/office/drawing/2014/main" id="{6B17455D-1E86-9D1B-97A1-D9CD1F4089BD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5214942" y="1500174"/>
            <a:ext cx="2428892" cy="1214446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Функционирование высшего должностного лица субъекта РФ и муниципального образования </a:t>
            </a:r>
            <a:r>
              <a:rPr lang="ru-RU" sz="1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2 424,2 тыс. рублей (22,7%)</a:t>
            </a:r>
          </a:p>
          <a:p>
            <a:pPr algn="ctr" eaLnBrk="1" hangingPunct="1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20395DD-97E1-0381-0F02-35F651F467FF}"/>
              </a:ext>
            </a:extLst>
          </p:cNvPr>
          <p:cNvCxnSpPr/>
          <p:nvPr/>
        </p:nvCxnSpPr>
        <p:spPr>
          <a:xfrm rot="16200000" flipH="1">
            <a:off x="3571875" y="1285875"/>
            <a:ext cx="214313" cy="214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318F69E-99A3-25F0-128E-863CC57DA86E}"/>
              </a:ext>
            </a:extLst>
          </p:cNvPr>
          <p:cNvCxnSpPr/>
          <p:nvPr/>
        </p:nvCxnSpPr>
        <p:spPr>
          <a:xfrm rot="16200000" flipH="1">
            <a:off x="5500688" y="1357313"/>
            <a:ext cx="214312" cy="2143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C81AC52-63C0-BA11-F0FA-AD0183DE982A}"/>
              </a:ext>
            </a:extLst>
          </p:cNvPr>
          <p:cNvCxnSpPr/>
          <p:nvPr/>
        </p:nvCxnSpPr>
        <p:spPr>
          <a:xfrm rot="16200000" flipH="1">
            <a:off x="7608094" y="1464469"/>
            <a:ext cx="857250" cy="357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>
            <a:extLst>
              <a:ext uri="{FF2B5EF4-FFF2-40B4-BE49-F238E27FC236}">
                <a16:creationId xmlns:a16="http://schemas.microsoft.com/office/drawing/2014/main" id="{9EEEE84C-C0CE-53E8-5A81-0004C83B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71438"/>
            <a:ext cx="8929687" cy="785812"/>
          </a:xfrm>
        </p:spPr>
        <p:txBody>
          <a:bodyPr/>
          <a:lstStyle/>
          <a:p>
            <a:pPr algn="ctr" eaLnBrk="1" hangingPunct="1"/>
            <a:r>
              <a:rPr lang="ru-RU" altLang="ru-RU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lang="ru-RU" altLang="ru-RU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Номер слайда 2">
            <a:extLst>
              <a:ext uri="{FF2B5EF4-FFF2-40B4-BE49-F238E27FC236}">
                <a16:creationId xmlns:a16="http://schemas.microsoft.com/office/drawing/2014/main" id="{67D46F98-FCB0-FE95-8B65-0C21A0CE6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D45648-4791-4919-BA47-5B3C8C13CBEB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Овал 3">
            <a:extLst>
              <a:ext uri="{FF2B5EF4-FFF2-40B4-BE49-F238E27FC236}">
                <a16:creationId xmlns:a16="http://schemas.microsoft.com/office/drawing/2014/main" id="{2F3B295A-F49E-AE7A-BA65-D072C7920351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214282" y="785794"/>
            <a:ext cx="8786874" cy="1143008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осуществление первичного воинского учета  органами местного самоуправления поселений, муниципальных и городских округов,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208,0 тыс. рублей (17,5%)</a:t>
            </a:r>
            <a:endParaRPr lang="ru-RU" sz="1400" dirty="0">
              <a:solidFill>
                <a:srgbClr val="FFFFFF"/>
              </a:solidFill>
              <a:latin typeface="Lucida Sans Unicode" pitchFamily="34" charset="0"/>
              <a:cs typeface="Arial" charset="0"/>
            </a:endParaRPr>
          </a:p>
        </p:txBody>
      </p:sp>
      <p:pic>
        <p:nvPicPr>
          <p:cNvPr id="22535" name="Picture 9" descr="https://sun9-31.userapi.com/s/v1/ig2/yTD9SoHTJnV_scvx0LaZ9jOxa8hknsDVVuJJlpnqnkKDBIptR0CWI2sYIaq6VtsiSMuz715aSP97qz8gaveia6YV.jpg?quality=95&amp;as=32x18,48x27,72x40,108x61,160x90,240x135,360x202,480x270,540x304,640x360,720x405,1080x607,1280x720,1440x810,2560x1440&amp;from=bu&amp;u=qI32YoS_BW-yyHxWua-ST7wLbIfTchBApO7gL7-1QVQ&amp;cs=2560x0">
            <a:extLst>
              <a:ext uri="{FF2B5EF4-FFF2-40B4-BE49-F238E27FC236}">
                <a16:creationId xmlns:a16="http://schemas.microsoft.com/office/drawing/2014/main" id="{9635285C-0593-CD4C-8574-634D1404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071688"/>
            <a:ext cx="898842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3">
            <a:extLst>
              <a:ext uri="{FF2B5EF4-FFF2-40B4-BE49-F238E27FC236}">
                <a16:creationId xmlns:a16="http://schemas.microsoft.com/office/drawing/2014/main" id="{E1FA8C54-057F-421C-2C1E-8939A3F3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715375" cy="5000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sz="2400" b="1" i="1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AutoShape 13" descr="0fucDoJt691ESEl80kTY9aFd79KRIdnepSscbhbjofObZXU2UgRZoj3Friczknqq5FgoPrZ7jq_KoENuTHpUfkYY.jpg">
            <a:extLst>
              <a:ext uri="{FF2B5EF4-FFF2-40B4-BE49-F238E27FC236}">
                <a16:creationId xmlns:a16="http://schemas.microsoft.com/office/drawing/2014/main" id="{1A11D1C8-908A-F755-B4B2-17B882F15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1508" name="Picture 14" descr="C:\Users\МогоритаОВ\Desktop\Фото\пож.резервуар.JPG">
            <a:extLst>
              <a:ext uri="{FF2B5EF4-FFF2-40B4-BE49-F238E27FC236}">
                <a16:creationId xmlns:a16="http://schemas.microsoft.com/office/drawing/2014/main" id="{6E2278FD-583F-32F1-9606-6678B97C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70" y="3686214"/>
            <a:ext cx="2857456" cy="29574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5" name="Овал 3">
            <a:extLst>
              <a:ext uri="{FF2B5EF4-FFF2-40B4-BE49-F238E27FC236}">
                <a16:creationId xmlns:a16="http://schemas.microsoft.com/office/drawing/2014/main" id="{644EDEF8-F2D9-9669-96B0-492FFEB2FB7E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6286512" y="1428736"/>
            <a:ext cx="2786082" cy="214314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Органы юстиции 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 на осуществление государственных полномочий на государственную регистрацию актов гражданского состояния,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19,3 тыс. рублей  (14,9%) </a:t>
            </a:r>
            <a:endParaRPr lang="ru-RU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3">
            <a:extLst>
              <a:ext uri="{FF2B5EF4-FFF2-40B4-BE49-F238E27FC236}">
                <a16:creationId xmlns:a16="http://schemas.microsoft.com/office/drawing/2014/main" id="{F3C230A8-8AD5-8139-FDD2-97E80C19104E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0" y="1285860"/>
            <a:ext cx="2928926" cy="2286016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 -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Выполнение работ по очистке от снега подъездов к пожарным водоёмам (2 ед.)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7,3 тыс. рублей (3,2%)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8EE0BB8-D228-B6FB-7A2C-2E6F25FC9C66}"/>
              </a:ext>
            </a:extLst>
          </p:cNvPr>
          <p:cNvCxnSpPr/>
          <p:nvPr/>
        </p:nvCxnSpPr>
        <p:spPr>
          <a:xfrm>
            <a:off x="6643688" y="1214438"/>
            <a:ext cx="428625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38F721D-3447-DB0A-38BD-652ADF54928F}"/>
              </a:ext>
            </a:extLst>
          </p:cNvPr>
          <p:cNvCxnSpPr/>
          <p:nvPr/>
        </p:nvCxnSpPr>
        <p:spPr>
          <a:xfrm rot="10800000" flipV="1">
            <a:off x="2428875" y="1285875"/>
            <a:ext cx="357188" cy="214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3">
            <a:extLst>
              <a:ext uri="{FF2B5EF4-FFF2-40B4-BE49-F238E27FC236}">
                <a16:creationId xmlns:a16="http://schemas.microsoft.com/office/drawing/2014/main" id="{48080AB9-3965-4BF7-42E6-556211171F18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142875" y="714375"/>
            <a:ext cx="8643938" cy="571500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  <a:headEnd type="none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50,6 тыс. рублей (8,4%)</a:t>
            </a:r>
          </a:p>
          <a:p>
            <a:pPr algn="ctr" eaLnBrk="1" hangingPunct="1"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 3">
            <a:extLst>
              <a:ext uri="{FF2B5EF4-FFF2-40B4-BE49-F238E27FC236}">
                <a16:creationId xmlns:a16="http://schemas.microsoft.com/office/drawing/2014/main" id="{AB24902C-2549-4246-C0C0-669AD245295D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3071802" y="1500174"/>
            <a:ext cx="3071834" cy="214314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38100" dir="5400000" algn="tr">
              <a:schemeClr val="tx1">
                <a:alpha val="45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безопасности и правоохранительной деятельности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трансляцию видеоизображения в центры обработки данных АПК «Безопасный город» (2 ед.)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в сумме 24,0 тыс. рублей (9,5%) 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6732D79B-63D4-C13F-44D7-77C6D501780A}"/>
              </a:ext>
            </a:extLst>
          </p:cNvPr>
          <p:cNvCxnSpPr/>
          <p:nvPr/>
        </p:nvCxnSpPr>
        <p:spPr>
          <a:xfrm rot="5400000">
            <a:off x="4465637" y="1392238"/>
            <a:ext cx="21431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0585c189bf9078e508506ca382d8796d.jpg">
            <a:extLst>
              <a:ext uri="{FF2B5EF4-FFF2-40B4-BE49-F238E27FC236}">
                <a16:creationId xmlns:a16="http://schemas.microsoft.com/office/drawing/2014/main" id="{5579546C-1D38-F9F5-D2B1-295E64876A6B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71802" y="3857628"/>
            <a:ext cx="2918134" cy="265316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2549" name="Picture 21" descr="https://sun9-6.userapi.com/s/v1/ig2/MCdNSo591w3iJ-urRw4tc3GU0zz7beZrrXi7aSlMR8QlpwvgxK11cCnuhczfh7--2J-cinMUz_70RISzYTmbE-l8.jpg?quality=95&amp;as=32x31,48x46,72x70,108x104,160x155,240x232,360x348,480x464,540x522,640x619,720x696,1080x1045,1280x1238&amp;from=bu&amp;u=lBx9gSTx_nFXTzyqUxaFFzrJNbTEZ07ByW1uaEJOQCs&amp;cs=1280x0">
            <a:extLst>
              <a:ext uri="{FF2B5EF4-FFF2-40B4-BE49-F238E27FC236}">
                <a16:creationId xmlns:a16="http://schemas.microsoft.com/office/drawing/2014/main" id="{5C1B2A7A-9D91-AABF-E05D-7EC332CF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9" y="3643314"/>
            <a:ext cx="2928958" cy="29289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>
            <a:extLst>
              <a:ext uri="{FF2B5EF4-FFF2-40B4-BE49-F238E27FC236}">
                <a16:creationId xmlns:a16="http://schemas.microsoft.com/office/drawing/2014/main" id="{D00618C4-6714-C85E-95F3-836D7A45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396288" cy="714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за 1 квартал 2026 года в разрезе функциональной классификации расходов</a:t>
            </a:r>
            <a:endParaRPr sz="2400" i="1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C7F2EB0-4B58-DA58-36D7-541B055E28B7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1357290" y="714356"/>
            <a:ext cx="7000924" cy="714380"/>
          </a:xfrm>
          <a:prstGeom prst="ellipse">
            <a:avLst/>
          </a:prstGeom>
          <a:solidFill>
            <a:srgbClr val="CCFFCC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5 500,4 тыс. рублей (30,1%) </a:t>
            </a:r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id="{8D3834D8-914C-892D-188A-19C18850E180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142875" y="1643063"/>
            <a:ext cx="2571750" cy="2071687"/>
          </a:xfrm>
          <a:prstGeom prst="flowChartAlternateProcess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Общеэкономические вопросы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по содействию трудоустройства граждан,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1 909,5 тыс. рублей (61,3%), в т.ч.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706,3 тыс. рублей средства окружного бюджета , 1 203,2 тыс.рублей средства местного бюджета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трудоустроено 12 человек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EA52C0A8-422F-E7F6-E5DB-4479C3C28696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2786063" y="1714500"/>
            <a:ext cx="2214562" cy="2000250"/>
          </a:xfrm>
          <a:prstGeom prst="flowChartAlternateProcess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Транспорт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 программы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«Современная транспортная система в муниципальном образовании сельское поселение Унъюган»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(пассажирские перевозки)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770,8 тыс. рублей (13,8%)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2EBF73C-3554-1656-52E2-6C702AAF8E98}"/>
              </a:ext>
            </a:extLst>
          </p:cNvPr>
          <p:cNvCxnSpPr/>
          <p:nvPr/>
        </p:nvCxnSpPr>
        <p:spPr>
          <a:xfrm rot="10800000" flipV="1">
            <a:off x="2000250" y="1357313"/>
            <a:ext cx="428625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5" descr="C:\Users\МогоритаОВ\Desktop\фото 2 кв\автобус.jpg">
            <a:extLst>
              <a:ext uri="{FF2B5EF4-FFF2-40B4-BE49-F238E27FC236}">
                <a16:creationId xmlns:a16="http://schemas.microsoft.com/office/drawing/2014/main" id="{D5EAB879-0452-5E74-3183-47EE1405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2214578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568" name="Picture 16" descr="https://sun9-73.userapi.com/s/v1/ig2/dMD_c7ItRw4CuEG_XL2OVAa4aII-ng5ik_bWEt94X4jAiEYo25Arws345PP9JYn5o9k69hopb3Fs5Tw7OSrGw66H.jpg?quality=95&amp;as=32x42,48x64,72x96,108x143,160x212,240x319,360x478,480x637,540x717,640x850,720x956,768x1020&amp;from=bu&amp;u=tz80SbKaRc3brfOo6R82Hfjz8TIlqt6L7TH1ehQrNdQ&amp;cs=768x0">
            <a:extLst>
              <a:ext uri="{FF2B5EF4-FFF2-40B4-BE49-F238E27FC236}">
                <a16:creationId xmlns:a16="http://schemas.microsoft.com/office/drawing/2014/main" id="{CD3580D4-C58F-C06B-171D-8FC2BD55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6190"/>
            <a:ext cx="2357422" cy="3071810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8D0B1C4-1594-145E-6A29-A186A5931B21}"/>
              </a:ext>
            </a:extLst>
          </p:cNvPr>
          <p:cNvCxnSpPr/>
          <p:nvPr/>
        </p:nvCxnSpPr>
        <p:spPr>
          <a:xfrm rot="5400000">
            <a:off x="3929063" y="1571625"/>
            <a:ext cx="2857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32">
            <a:extLst>
              <a:ext uri="{FF2B5EF4-FFF2-40B4-BE49-F238E27FC236}">
                <a16:creationId xmlns:a16="http://schemas.microsoft.com/office/drawing/2014/main" id="{88266E67-7C86-1694-B99C-6E8598CD24F3}"/>
              </a:ext>
            </a:extLst>
          </p:cNvPr>
          <p:cNvSpPr>
            <a:extLst>
              <a:ext uri="smNativeData"/>
            </a:extLst>
          </p:cNvSpPr>
          <p:nvPr/>
        </p:nvSpPr>
        <p:spPr>
          <a:xfrm>
            <a:off x="5072063" y="1714500"/>
            <a:ext cx="3929062" cy="2071688"/>
          </a:xfrm>
          <a:prstGeom prst="flowChartAlternateProcess">
            <a:avLst/>
          </a:prstGeom>
          <a:solidFill>
            <a:srgbClr val="CCEC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муниципальной программы «Современная транспортная система в муниципальном образовании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сельское поселение Унъюган»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 в сумме               2 820,1тыс. рублей (29,4%),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на: содержание 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внутрипоселковых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дорог, оплату уличного освещения, замену вышедших из строя светильников  уличного освещения ( 7 шт.) и парковых светильников (27 шт.),ТО автономных светофоров (6 шт.), спутниковый мониторинг автогрейдера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68A93A1-6B29-742D-6092-D7912A44EA55}"/>
              </a:ext>
            </a:extLst>
          </p:cNvPr>
          <p:cNvCxnSpPr/>
          <p:nvPr/>
        </p:nvCxnSpPr>
        <p:spPr>
          <a:xfrm rot="16200000" flipH="1">
            <a:off x="6858000" y="1357313"/>
            <a:ext cx="28575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0" descr="\\192.168.0.35\Documents\ОКСАНА\БЮДЖЕТ для граждан\2025\Фото\IMG-20250429-WA0032.jpg">
            <a:extLst>
              <a:ext uri="{FF2B5EF4-FFF2-40B4-BE49-F238E27FC236}">
                <a16:creationId xmlns:a16="http://schemas.microsoft.com/office/drawing/2014/main" id="{F94EFC3C-9DCF-01E8-0D43-0D9D8C0C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86190"/>
            <a:ext cx="214314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9" descr="https://sun9-87.userapi.com/s/v1/ig2/XJ857NiIjP4-ZCIOR95B7IV9wUDdC2DIQHA_H4-lmkDNT-1z8FcsMUX0szo3KwUjqsnvC5bGj95gga_3-RTksGLB.jpg?quality=95&amp;as=32x28,48x42,72x63,108x94,160x140,240x210,360x315,480x419,540x472,640x559,720x629,959x838&amp;from=bu&amp;cs=959x0">
            <a:extLst>
              <a:ext uri="{FF2B5EF4-FFF2-40B4-BE49-F238E27FC236}">
                <a16:creationId xmlns:a16="http://schemas.microsoft.com/office/drawing/2014/main" id="{110F4910-8E8B-CC32-C090-EB835254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5140" y="3857628"/>
            <a:ext cx="2357454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ossiya-flag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Lucida Sans Unicode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rossiya-flag</Template>
  <TotalTime>9226</TotalTime>
  <Words>1327</Words>
  <Application>Microsoft Office PowerPoint</Application>
  <PresentationFormat>Экран (4:3)</PresentationFormat>
  <Paragraphs>266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 Light</vt:lpstr>
      <vt:lpstr>Calibri</vt:lpstr>
      <vt:lpstr>Lucida Sans Unicode</vt:lpstr>
      <vt:lpstr>Times New Roman</vt:lpstr>
      <vt:lpstr>rossiya-flag</vt:lpstr>
      <vt:lpstr>Презентация PowerPoint</vt:lpstr>
      <vt:lpstr>Презентация PowerPoint</vt:lpstr>
      <vt:lpstr>Презентация PowerPoint</vt:lpstr>
      <vt:lpstr>     Исполнение бюджета по доходам за 1 квартал 2026 года </vt:lpstr>
      <vt:lpstr>Презентация PowerPoint</vt:lpstr>
      <vt:lpstr>Исполнение бюджета за 1 квартал 2026 года в разрезе функциональной классификации расходов </vt:lpstr>
      <vt:lpstr>Исполнение бюджета за 1 квартал 2026 года в разрезе функциональной классификации расходов</vt:lpstr>
      <vt:lpstr>Исполнение бюджета за 1 квартал 2026 года в разрезе функциональной классификации расходов</vt:lpstr>
      <vt:lpstr>Исполнение бюджета за 1 квартал 2026 года в разрезе функциональной классификации расходов</vt:lpstr>
      <vt:lpstr>Исполнение бюджета за 1 квартал 2026 года в разрезе функциональной классификации расходов</vt:lpstr>
      <vt:lpstr>Исполнение бюджета за 1 квартал 2026 года в разрезе функциональной классификации расходов</vt:lpstr>
      <vt:lpstr>Презентация PowerPoint</vt:lpstr>
      <vt:lpstr>Исполнение бюджета за 1 квартал 2026 года в разрезе функциональной классификации расходов</vt:lpstr>
      <vt:lpstr>Исполнение бюджета за 1 квартал 2026 года в разрезе функциональной классификации расходов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6K</cp:lastModifiedBy>
  <cp:revision>682</cp:revision>
  <dcterms:created xsi:type="dcterms:W3CDTF">2013-09-04T09:03:10Z</dcterms:created>
  <dcterms:modified xsi:type="dcterms:W3CDTF">2026-04-21T07:15:55Z</dcterms:modified>
</cp:coreProperties>
</file>